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Lst>
  <p:sldSz cy="5715000" cx="9144000"/>
  <p:notesSz cx="6858000" cy="9144000"/>
  <p:embeddedFontLst>
    <p:embeddedFont>
      <p:font typeface="Lato"/>
      <p:regular r:id="rId141"/>
      <p:bold r:id="rId142"/>
      <p:italic r:id="rId143"/>
      <p:boldItalic r:id="rId144"/>
    </p:embeddedFont>
    <p:embeddedFont>
      <p:font typeface="Montserrat"/>
      <p:regular r:id="rId145"/>
      <p:bold r:id="rId146"/>
      <p:italic r:id="rId147"/>
      <p:boldItalic r:id="rId148"/>
    </p:embeddedFont>
    <p:embeddedFont>
      <p:font typeface="Montserrat ExtraBold"/>
      <p:bold r:id="rId149"/>
      <p:boldItalic r:id="rId1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00">
          <p15:clr>
            <a:srgbClr val="A4A3A4"/>
          </p15:clr>
        </p15:guide>
        <p15:guide id="2" pos="2880">
          <p15:clr>
            <a:srgbClr val="A4A3A4"/>
          </p15:clr>
        </p15:guide>
      </p15:sldGuideLst>
    </p:ext>
    <p:ext uri="GoogleSlidesCustomDataVersion2">
      <go:slidesCustomData xmlns:go="http://customooxmlschemas.google.com/" r:id="rId151" roundtripDataSignature="AMtx7miHowtj65QUX4WgA3B3BDtHphiX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0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font" Target="fonts/MontserratExtraBold-boldItalic.fntdata"/><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MontserratExtraBold-bold.fntdata"/><Relationship Id="rId4" Type="http://schemas.openxmlformats.org/officeDocument/2006/relationships/slideMaster" Target="slideMasters/slideMaster1.xml"/><Relationship Id="rId148" Type="http://schemas.openxmlformats.org/officeDocument/2006/relationships/font" Target="fonts/Montserrat-boldItalic.fntdata"/><Relationship Id="rId9" Type="http://schemas.openxmlformats.org/officeDocument/2006/relationships/slide" Target="slides/slide4.xml"/><Relationship Id="rId143" Type="http://schemas.openxmlformats.org/officeDocument/2006/relationships/font" Target="fonts/Lato-italic.fntdata"/><Relationship Id="rId142" Type="http://schemas.openxmlformats.org/officeDocument/2006/relationships/font" Target="fonts/Lato-bold.fntdata"/><Relationship Id="rId141" Type="http://schemas.openxmlformats.org/officeDocument/2006/relationships/font" Target="fonts/Lato-regular.fntdata"/><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font" Target="fonts/Montserrat-italic.fntdata"/><Relationship Id="rId6" Type="http://schemas.openxmlformats.org/officeDocument/2006/relationships/slide" Target="slides/slide1.xml"/><Relationship Id="rId146" Type="http://schemas.openxmlformats.org/officeDocument/2006/relationships/font" Target="fonts/Montserrat-bold.fntdata"/><Relationship Id="rId7" Type="http://schemas.openxmlformats.org/officeDocument/2006/relationships/slide" Target="slides/slide2.xml"/><Relationship Id="rId145" Type="http://schemas.openxmlformats.org/officeDocument/2006/relationships/font" Target="fonts/Montserrat-regular.fntdata"/><Relationship Id="rId8" Type="http://schemas.openxmlformats.org/officeDocument/2006/relationships/slide" Target="slides/slide3.xml"/><Relationship Id="rId144" Type="http://schemas.openxmlformats.org/officeDocument/2006/relationships/font" Target="fonts/Lato-boldItalic.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 Id="rId15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act@2aiconcept.com"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act@2aiconcept.com" TargetMode="Externa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 name="Google Shape;89;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ed57810c0_0_3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2aed57810c0_0_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800"/>
              <a:buFont typeface="Arial"/>
              <a:buNone/>
            </a:pPr>
            <a:r>
              <a:rPr i="1" lang="fr-FR" sz="1400">
                <a:solidFill>
                  <a:srgbClr val="262626"/>
                </a:solidFill>
                <a:latin typeface="Lato"/>
                <a:ea typeface="Lato"/>
                <a:cs typeface="Lato"/>
                <a:sym typeface="Lato"/>
              </a:rPr>
              <a:t>ce slide vous permet de ne pas oublier, rappelez vous que les centres de formations ont l’obligation de présenter lors d’un audit Qualiopi les supports de cours et énoncés des TP de validation des acquis, n’oubliez pas de faire parvenir à </a:t>
            </a:r>
            <a:r>
              <a:rPr i="1" lang="fr-FR" sz="1400" u="sng">
                <a:solidFill>
                  <a:schemeClr val="hlink"/>
                </a:solidFill>
                <a:latin typeface="Lato"/>
                <a:ea typeface="Lato"/>
                <a:cs typeface="Lato"/>
                <a:sym typeface="Lato"/>
                <a:hlinkClick r:id="rId2"/>
              </a:rPr>
              <a:t>contact@2aiconcept.com</a:t>
            </a:r>
            <a:r>
              <a:rPr i="1" lang="fr-FR" sz="1400">
                <a:solidFill>
                  <a:srgbClr val="262626"/>
                </a:solidFill>
                <a:latin typeface="Lato"/>
                <a:ea typeface="Lato"/>
                <a:cs typeface="Lato"/>
                <a:sym typeface="Lato"/>
              </a:rPr>
              <a:t> ces éléments quelques jours avant le début de votre formation); En mettant vos énoncés de TP sur votre support de cours, vous serez ainsi certain de les avoir fourni à M2I en plus de votre support de cours. Vous devez nous envoyer votre support de cours avant la formation pour qu’on puisse le transmettre à M2I, le mettre à disposition des stagiaires en début de formation sur Teams et sur Github. M2I et les stagiaires y auront ainsi toujours accès y compris après votre formation.</a:t>
            </a:r>
            <a:endParaRPr i="1" sz="1400">
              <a:solidFill>
                <a:srgbClr val="262626"/>
              </a:solidFill>
              <a:latin typeface="Lato"/>
              <a:ea typeface="Lato"/>
              <a:cs typeface="Lato"/>
              <a:sym typeface="Lato"/>
            </a:endParaRPr>
          </a:p>
          <a:p>
            <a:pPr indent="0" lvl="0" marL="0" rtl="0" algn="l">
              <a:lnSpc>
                <a:spcPct val="100000"/>
              </a:lnSpc>
              <a:spcBef>
                <a:spcPts val="0"/>
              </a:spcBef>
              <a:spcAft>
                <a:spcPts val="0"/>
              </a:spcAft>
              <a:buSzPts val="1400"/>
              <a:buNone/>
            </a:pPr>
            <a:r>
              <a:t/>
            </a:r>
            <a:endParaRPr/>
          </a:p>
        </p:txBody>
      </p:sp>
      <p:sp>
        <p:nvSpPr>
          <p:cNvPr id="152" name="Google Shape;152;g2aed57810c0_0_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30542eeb867_0_18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1" name="Google Shape;831;g30542eeb867_0_1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p>
        </p:txBody>
      </p:sp>
      <p:sp>
        <p:nvSpPr>
          <p:cNvPr id="832" name="Google Shape;832;g30542eeb867_0_1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30542eeb867_0_23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g30542eeb867_0_2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p>
        </p:txBody>
      </p:sp>
      <p:sp>
        <p:nvSpPr>
          <p:cNvPr id="843" name="Google Shape;843;g30542eeb867_0_2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30542eeb867_0_24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30542eeb867_0_2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g30542eeb867_0_2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0542eeb867_0_5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5" name="Google Shape;855;g30542eeb867_0_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"Les diagrammes comportementaux permettent de visualiser comment les objets interagissent entre eux. Ils sont essentiels pour comprendre le flux des actions dans un système."</a:t>
            </a:r>
            <a:endParaRPr/>
          </a:p>
        </p:txBody>
      </p:sp>
      <p:sp>
        <p:nvSpPr>
          <p:cNvPr id="856" name="Google Shape;856;g30542eeb867_0_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0542eeb867_0_26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2" name="Google Shape;862;g30542eeb867_0_2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"Les diagrammes comportementaux permettent de visualiser comment les objets interagissent entre eux. Ils sont essentiels pour comprendre le flux des actions dans un système."</a:t>
            </a:r>
            <a:endParaRPr/>
          </a:p>
        </p:txBody>
      </p:sp>
      <p:sp>
        <p:nvSpPr>
          <p:cNvPr id="863" name="Google Shape;863;g30542eeb867_0_2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0542eeb867_0_27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3" name="Google Shape;873;g30542eeb867_0_2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"Les diagrammes comportementaux permettent de visualiser comment les objets interagissent entre eux. Ils sont essentiels pour comprendre le flux des actions dans un système."</a:t>
            </a:r>
            <a:endParaRPr/>
          </a:p>
        </p:txBody>
      </p:sp>
      <p:sp>
        <p:nvSpPr>
          <p:cNvPr id="874" name="Google Shape;874;g30542eeb867_0_2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0542eeb867_0_29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1" name="Google Shape;881;g30542eeb867_0_2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"Les diagrammes comportementaux permettent de visualiser comment les objets interagissent entre eux. Ils sont essentiels pour comprendre le flux des actions dans un système."</a:t>
            </a:r>
            <a:endParaRPr/>
          </a:p>
        </p:txBody>
      </p:sp>
      <p:sp>
        <p:nvSpPr>
          <p:cNvPr id="882" name="Google Shape;882;g30542eeb867_0_2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0542eeb867_0_29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0542eeb867_0_2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9" name="Google Shape;889;g30542eeb867_0_29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0542eeb867_0_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4" name="Google Shape;894;g30542eeb867_0_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"Les diagrammes comportementaux permettent de visualiser comment les objets interagissent entre eux. Ils sont essentiels pour comprendre le flux des actions dans un système."</a:t>
            </a:r>
            <a:endParaRPr/>
          </a:p>
        </p:txBody>
      </p:sp>
      <p:sp>
        <p:nvSpPr>
          <p:cNvPr id="895" name="Google Shape;895;g30542eeb867_0_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0542eeb867_0_30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1" name="Google Shape;901;g30542eeb867_0_3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"Les diagrammes comportementaux permettent de visualiser comment les objets interagissent entre eux. Ils sont essentiels pour comprendre le flux des actions dans un système."</a:t>
            </a:r>
            <a:endParaRPr/>
          </a:p>
        </p:txBody>
      </p:sp>
      <p:sp>
        <p:nvSpPr>
          <p:cNvPr id="902" name="Google Shape;902;g30542eeb867_0_3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aed57810c0_0_9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2aed57810c0_0_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800"/>
              <a:buFont typeface="Arial"/>
              <a:buNone/>
            </a:pPr>
            <a:r>
              <a:rPr i="1" lang="fr-FR" sz="1400">
                <a:solidFill>
                  <a:srgbClr val="262626"/>
                </a:solidFill>
                <a:latin typeface="Lato"/>
                <a:ea typeface="Lato"/>
                <a:cs typeface="Lato"/>
                <a:sym typeface="Lato"/>
              </a:rPr>
              <a:t>Ce slide est important. Les stagiaires sauront ainsi exactement ce qu’ils feront durant la formation. Pour favoriser l’effort d’apprentissage chez les stagiaires et leur donner envie d’apprendre et de s’intéresser à votre formation, vous devez dès le début de la formation leur montrer l’application et les tp que vous allez réaliser avec eux. Bien évidemment ces tp et applications doivent s’approcher au plus de ce qu’ils ont l’habitude de faire en entreprise (on retient et on apprend beaucoup plus les choses qui nous intéressent et que l’on peut mettre en application en entreprise). En faisant une démo ou en présentant des captures d’écran de vos tp et applications, vous donnez dès le départ l’envie aux stagiaires de suivre votre formation, vous montrez que vous avez préparé votre formation. Les stagiaires seront captivés beaucoup plu tôt et plus attentifs.</a:t>
            </a:r>
            <a:endParaRPr i="1" sz="1400">
              <a:solidFill>
                <a:srgbClr val="262626"/>
              </a:solidFill>
              <a:latin typeface="Lato"/>
              <a:ea typeface="Lato"/>
              <a:cs typeface="Lato"/>
              <a:sym typeface="Lato"/>
            </a:endParaRPr>
          </a:p>
          <a:p>
            <a:pPr indent="0" lvl="0" marL="0" rtl="0" algn="l">
              <a:lnSpc>
                <a:spcPct val="100000"/>
              </a:lnSpc>
              <a:spcBef>
                <a:spcPts val="0"/>
              </a:spcBef>
              <a:spcAft>
                <a:spcPts val="0"/>
              </a:spcAft>
              <a:buSzPts val="1400"/>
              <a:buNone/>
            </a:pPr>
            <a:r>
              <a:t/>
            </a:r>
            <a:endParaRPr/>
          </a:p>
        </p:txBody>
      </p:sp>
      <p:sp>
        <p:nvSpPr>
          <p:cNvPr id="159" name="Google Shape;159;g2aed57810c0_0_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0542eeb867_0_3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9" name="Google Shape;909;g30542eeb867_0_3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"Les diagrammes comportementaux permettent de visualiser comment les objets interagissent entre eux. Ils sont essentiels pour comprendre le flux des actions dans un système."</a:t>
            </a:r>
            <a:endParaRPr/>
          </a:p>
        </p:txBody>
      </p:sp>
      <p:sp>
        <p:nvSpPr>
          <p:cNvPr id="910" name="Google Shape;910;g30542eeb867_0_3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305987c9f79_0_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4" name="Google Shape;924;g305987c9f79_0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"Les diagrammes comportementaux permettent de visualiser comment les objets interagissent entre eux. Ils sont essentiels pour comprendre le flux des actions dans un système."</a:t>
            </a:r>
            <a:endParaRPr/>
          </a:p>
        </p:txBody>
      </p:sp>
      <p:sp>
        <p:nvSpPr>
          <p:cNvPr id="925" name="Google Shape;925;g305987c9f79_0_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05987c9f79_0_5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05987c9f79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 name="Google Shape;940;g305987c9f79_0_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05987c9f79_0_6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05987c9f79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9" name="Google Shape;949;g305987c9f79_0_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05987c9f79_0_9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305987c9f79_0_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9" name="Google Shape;959;g305987c9f79_0_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05987c9f79_0_1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305987c9f79_0_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6" name="Google Shape;966;g305987c9f79_0_1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05987c9f79_0_1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05987c9f79_0_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 name="Google Shape;972;g305987c9f79_0_1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05987c9f79_0_1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05987c9f79_0_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 name="Google Shape;979;g305987c9f79_0_1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305987c9f79_0_14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305987c9f79_0_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6" name="Google Shape;986;g305987c9f79_0_1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05987c9f79_0_15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05987c9f79_0_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2" name="Google Shape;992;g305987c9f79_0_1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aed57810c0_0_2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2aed57810c0_0_2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800"/>
              <a:buFont typeface="Arial"/>
              <a:buNone/>
            </a:pPr>
            <a:r>
              <a:rPr i="1" lang="fr-FR" sz="1400">
                <a:solidFill>
                  <a:srgbClr val="262626"/>
                </a:solidFill>
                <a:latin typeface="Lato"/>
                <a:ea typeface="Lato"/>
                <a:cs typeface="Lato"/>
                <a:sym typeface="Lato"/>
              </a:rPr>
              <a:t>Cette table des matières est importante, elle montre d’une part que vous avez respecté le plan de cours en listant chacune des notions. D’autre part, vous facilitez le travail du stagiaire qui souhaite revenir plus tard sur un chapitre en particulier. Enfin, quand un stagiaire décroche pour quelques secondes d'inattentions, vous pourrez lui indiquer facilement à quel chapitre vous en êtes pour ne pas interrompre le cours.</a:t>
            </a:r>
            <a:endParaRPr/>
          </a:p>
        </p:txBody>
      </p:sp>
      <p:sp>
        <p:nvSpPr>
          <p:cNvPr id="166" name="Google Shape;166;g2aed57810c0_0_2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2d3829aed58_0_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2d3829aed58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9" name="Google Shape;999;g2d3829aed58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305987c9f79_0_16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305987c9f79_0_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6" name="Google Shape;1006;g305987c9f79_0_1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d3829aed58_0_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2d3829aed58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4" name="Google Shape;1014;g2d3829aed58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d3829aed58_0_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2d3829aed5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2" name="Google Shape;1022;g2d3829aed58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d3829aed58_0_1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d3829aed58_0_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g2d3829aed58_0_1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d3829aed58_0_3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5" name="Google Shape;1035;g2d3829aed58_0_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"Analyser un projet textuel permet de comprendre les besoins du client. Ensuite, il faut formaliser ces besoins sous forme de cas d'utilisation pour organiser les fonctions du système."</a:t>
            </a:r>
            <a:endParaRPr/>
          </a:p>
        </p:txBody>
      </p:sp>
      <p:sp>
        <p:nvSpPr>
          <p:cNvPr id="1036" name="Google Shape;1036;g2d3829aed58_0_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aed57810c0_0_18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2" name="Google Shape;1042;g2aed57810c0_0_1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800"/>
              <a:buFont typeface="Arial"/>
              <a:buNone/>
            </a:pPr>
            <a:r>
              <a:rPr i="1" lang="fr-FR" sz="1400">
                <a:solidFill>
                  <a:srgbClr val="262626"/>
                </a:solidFill>
                <a:latin typeface="Lato"/>
                <a:ea typeface="Lato"/>
                <a:cs typeface="Lato"/>
                <a:sym typeface="Lato"/>
              </a:rPr>
              <a:t>Ce slide fait parti des choses importante pédagogiquement. Les stagiaires recoivent durant une formation beaucoup d’informations et doivent retenir une grande quantité de notions en peu de temps. Faire une synthèse des choses à retenir est un bon moyen de terminer sur une notion après avoir validé les acquis par un exercice ou un quiz. Apporte de la structure à votre formation.</a:t>
            </a:r>
            <a:endParaRPr/>
          </a:p>
        </p:txBody>
      </p:sp>
      <p:sp>
        <p:nvSpPr>
          <p:cNvPr id="1043" name="Google Shape;1043;g2aed57810c0_0_1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2aed57810c0_0_19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9" name="Google Shape;1049;g2aed57810c0_0_1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0" name="Google Shape;1050;g2aed57810c0_0_1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2aed57810c0_0_19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6" name="Google Shape;1056;g2aed57810c0_0_1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7" name="Google Shape;1057;g2aed57810c0_0_1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2aed57810c0_0_24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3" name="Google Shape;1063;g2aed57810c0_0_2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800"/>
              <a:buFont typeface="Arial"/>
              <a:buNone/>
            </a:pPr>
            <a:r>
              <a:rPr i="1" lang="fr-FR" sz="1400">
                <a:solidFill>
                  <a:srgbClr val="262626"/>
                </a:solidFill>
                <a:latin typeface="Lato"/>
                <a:ea typeface="Lato"/>
                <a:cs typeface="Lato"/>
                <a:sym typeface="Lato"/>
              </a:rPr>
              <a:t>Personnellement je laisse toujours ce slide et j’en profite toujours pour faire des cadeaux aux stagiaires juste avant de les mettre sur les évaluations. En plus d’avoir délivré une bonne formation bien préparée et structurée, j’offre aux stagiaires des ressources qui pourront leur servir et ils apprécient d’autant plus la formation.</a:t>
            </a:r>
            <a:endParaRPr i="1" sz="1400">
              <a:solidFill>
                <a:srgbClr val="262626"/>
              </a:solidFill>
              <a:latin typeface="Lato"/>
              <a:ea typeface="Lato"/>
              <a:cs typeface="Lato"/>
              <a:sym typeface="Lato"/>
            </a:endParaRPr>
          </a:p>
          <a:p>
            <a:pPr indent="0" lvl="0" marL="0" rtl="0" algn="l">
              <a:spcBef>
                <a:spcPts val="360"/>
              </a:spcBef>
              <a:spcAft>
                <a:spcPts val="0"/>
              </a:spcAft>
              <a:buClr>
                <a:schemeClr val="dk1"/>
              </a:buClr>
              <a:buSzPts val="1800"/>
              <a:buFont typeface="Arial"/>
              <a:buNone/>
            </a:pPr>
            <a:r>
              <a:rPr i="1" lang="fr-FR" sz="1400">
                <a:solidFill>
                  <a:srgbClr val="262626"/>
                </a:solidFill>
                <a:latin typeface="Lato"/>
                <a:ea typeface="Lato"/>
                <a:cs typeface="Lato"/>
                <a:sym typeface="Lato"/>
              </a:rPr>
              <a:t>Ici je liste les petits cadeaux du formateur (noel avant noel), pour ma part : </a:t>
            </a:r>
            <a:endParaRPr/>
          </a:p>
        </p:txBody>
      </p:sp>
      <p:sp>
        <p:nvSpPr>
          <p:cNvPr id="1064" name="Google Shape;1064;g2aed57810c0_0_2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aed57810c0_0_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g2aed57810c0_0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946"/>
              <a:buFont typeface="Arial"/>
              <a:buNone/>
            </a:pPr>
            <a:r>
              <a:rPr i="1" lang="fr-FR" sz="1682">
                <a:solidFill>
                  <a:srgbClr val="262626"/>
                </a:solidFill>
                <a:latin typeface="Lato"/>
                <a:ea typeface="Lato"/>
                <a:cs typeface="Lato"/>
                <a:sym typeface="Lato"/>
              </a:rPr>
              <a:t>Laissez ce Slide pour être certain de ne pas oublier. Quand vous arrivez sur ce slide avec les stagiaires, même si l’heure de la pause de 10h30 n’est pas arrivée, vous pouvez demander aux stagiaires d’attendre 30 secondes, le temps pour vous d’envoyer un mail au centre de formation pour leur dire si tout le monde est présent et a les prérequis pour suivre cette formation. Ce mail avant 10h30 est une obligation, cela fait parti des process imposés par M2I et fait parti du métier de formateur.</a:t>
            </a:r>
            <a:endParaRPr i="1" sz="1682">
              <a:solidFill>
                <a:srgbClr val="262626"/>
              </a:solidFill>
              <a:latin typeface="Lato"/>
              <a:ea typeface="Lato"/>
              <a:cs typeface="Lato"/>
              <a:sym typeface="Lato"/>
            </a:endParaRPr>
          </a:p>
          <a:p>
            <a:pPr indent="0" lvl="0" marL="0" rtl="0" algn="l">
              <a:spcBef>
                <a:spcPts val="360"/>
              </a:spcBef>
              <a:spcAft>
                <a:spcPts val="0"/>
              </a:spcAft>
              <a:buClr>
                <a:schemeClr val="dk1"/>
              </a:buClr>
              <a:buSzPts val="1946"/>
              <a:buFont typeface="Arial"/>
              <a:buNone/>
            </a:pPr>
            <a:r>
              <a:rPr i="1" lang="fr-FR" sz="1682">
                <a:solidFill>
                  <a:srgbClr val="262626"/>
                </a:solidFill>
                <a:latin typeface="Lato"/>
                <a:ea typeface="Lato"/>
                <a:cs typeface="Lato"/>
                <a:sym typeface="Lato"/>
              </a:rPr>
              <a:t>A mettre dans votre email : </a:t>
            </a:r>
            <a:endParaRPr i="1" sz="1682">
              <a:solidFill>
                <a:srgbClr val="262626"/>
              </a:solidFill>
              <a:latin typeface="Lato"/>
              <a:ea typeface="Lato"/>
              <a:cs typeface="Lato"/>
              <a:sym typeface="Lato"/>
            </a:endParaRPr>
          </a:p>
          <a:p>
            <a:pPr indent="-335481" lvl="0" marL="457200" rtl="0" algn="l">
              <a:spcBef>
                <a:spcPts val="360"/>
              </a:spcBef>
              <a:spcAft>
                <a:spcPts val="0"/>
              </a:spcAft>
              <a:buClr>
                <a:srgbClr val="D90011"/>
              </a:buClr>
              <a:buSzPts val="1682"/>
              <a:buFont typeface="Lato"/>
              <a:buChar char="●"/>
            </a:pPr>
            <a:r>
              <a:rPr i="1" lang="fr-FR" sz="1682">
                <a:solidFill>
                  <a:srgbClr val="262626"/>
                </a:solidFill>
                <a:latin typeface="Lato"/>
                <a:ea typeface="Lato"/>
                <a:cs typeface="Lato"/>
                <a:sym typeface="Lato"/>
              </a:rPr>
              <a:t>Si tout le monde est présent et si tout le monde a les prérequis (email à envoyer même si tout le monde est présent et a les prérequis).</a:t>
            </a:r>
            <a:endParaRPr i="1" sz="1682">
              <a:solidFill>
                <a:srgbClr val="262626"/>
              </a:solidFill>
              <a:latin typeface="Lato"/>
              <a:ea typeface="Lato"/>
              <a:cs typeface="Lato"/>
              <a:sym typeface="Lato"/>
            </a:endParaRPr>
          </a:p>
          <a:p>
            <a:pPr indent="-335481" lvl="0" marL="457200" rtl="0" algn="l">
              <a:spcBef>
                <a:spcPts val="0"/>
              </a:spcBef>
              <a:spcAft>
                <a:spcPts val="0"/>
              </a:spcAft>
              <a:buClr>
                <a:srgbClr val="D90011"/>
              </a:buClr>
              <a:buSzPts val="1682"/>
              <a:buFont typeface="Lato"/>
              <a:buChar char="●"/>
            </a:pPr>
            <a:r>
              <a:rPr i="1" lang="fr-FR" sz="1682">
                <a:solidFill>
                  <a:srgbClr val="262626"/>
                </a:solidFill>
                <a:latin typeface="Lato"/>
                <a:ea typeface="Lato"/>
                <a:cs typeface="Lato"/>
                <a:sym typeface="Lato"/>
              </a:rPr>
              <a:t>Numéro de session.</a:t>
            </a:r>
            <a:endParaRPr i="1" sz="1682">
              <a:solidFill>
                <a:srgbClr val="262626"/>
              </a:solidFill>
              <a:latin typeface="Lato"/>
              <a:ea typeface="Lato"/>
              <a:cs typeface="Lato"/>
              <a:sym typeface="Lato"/>
            </a:endParaRPr>
          </a:p>
          <a:p>
            <a:pPr indent="-335481" lvl="0" marL="457200" rtl="0" algn="l">
              <a:spcBef>
                <a:spcPts val="0"/>
              </a:spcBef>
              <a:spcAft>
                <a:spcPts val="0"/>
              </a:spcAft>
              <a:buClr>
                <a:srgbClr val="D90011"/>
              </a:buClr>
              <a:buSzPts val="1682"/>
              <a:buFont typeface="Lato"/>
              <a:buChar char="●"/>
            </a:pPr>
            <a:r>
              <a:rPr i="1" lang="fr-FR" sz="1682">
                <a:solidFill>
                  <a:srgbClr val="262626"/>
                </a:solidFill>
                <a:latin typeface="Lato"/>
                <a:ea typeface="Lato"/>
                <a:cs typeface="Lato"/>
                <a:sym typeface="Lato"/>
              </a:rPr>
              <a:t>Nom, prénom, email des absents (si absents)</a:t>
            </a:r>
            <a:endParaRPr i="1" sz="1682">
              <a:solidFill>
                <a:srgbClr val="262626"/>
              </a:solidFill>
              <a:latin typeface="Lato"/>
              <a:ea typeface="Lato"/>
              <a:cs typeface="Lato"/>
              <a:sym typeface="Lato"/>
            </a:endParaRPr>
          </a:p>
          <a:p>
            <a:pPr indent="-335481" lvl="0" marL="457200" rtl="0" algn="l">
              <a:spcBef>
                <a:spcPts val="0"/>
              </a:spcBef>
              <a:spcAft>
                <a:spcPts val="0"/>
              </a:spcAft>
              <a:buClr>
                <a:srgbClr val="D90011"/>
              </a:buClr>
              <a:buSzPts val="1682"/>
              <a:buFont typeface="Lato"/>
              <a:buChar char="●"/>
            </a:pPr>
            <a:r>
              <a:rPr i="1" lang="fr-FR" sz="1682">
                <a:solidFill>
                  <a:srgbClr val="262626"/>
                </a:solidFill>
                <a:latin typeface="Lato"/>
                <a:ea typeface="Lato"/>
                <a:cs typeface="Lato"/>
                <a:sym typeface="Lato"/>
              </a:rPr>
              <a:t>Nom, prénom, email des personnes qui n’ont pas les prérequis ou qui ont plus que les prérequis.</a:t>
            </a:r>
            <a:endParaRPr i="1" sz="1682">
              <a:solidFill>
                <a:srgbClr val="262626"/>
              </a:solidFill>
              <a:latin typeface="Lato"/>
              <a:ea typeface="Lato"/>
              <a:cs typeface="Lato"/>
              <a:sym typeface="Lato"/>
            </a:endParaRPr>
          </a:p>
          <a:p>
            <a:pPr indent="-335481" lvl="0" marL="457200" rtl="0" algn="l">
              <a:spcBef>
                <a:spcPts val="0"/>
              </a:spcBef>
              <a:spcAft>
                <a:spcPts val="0"/>
              </a:spcAft>
              <a:buClr>
                <a:srgbClr val="D90011"/>
              </a:buClr>
              <a:buSzPts val="1682"/>
              <a:buFont typeface="Lato"/>
              <a:buChar char="●"/>
            </a:pPr>
            <a:r>
              <a:rPr i="1" lang="fr-FR" sz="1682">
                <a:solidFill>
                  <a:srgbClr val="262626"/>
                </a:solidFill>
                <a:latin typeface="Lato"/>
                <a:ea typeface="Lato"/>
                <a:cs typeface="Lato"/>
                <a:sym typeface="Lato"/>
              </a:rPr>
              <a:t>Tout problème détecté avant la pause qui risque de nuire au bon déroulement de la formation.</a:t>
            </a:r>
            <a:endParaRPr i="1" sz="1682">
              <a:solidFill>
                <a:srgbClr val="262626"/>
              </a:solidFill>
              <a:latin typeface="Lato"/>
              <a:ea typeface="Lato"/>
              <a:cs typeface="Lato"/>
              <a:sym typeface="Lato"/>
            </a:endParaRPr>
          </a:p>
          <a:p>
            <a:pPr indent="0" lvl="0" marL="0" rtl="0" algn="l">
              <a:lnSpc>
                <a:spcPct val="100000"/>
              </a:lnSpc>
              <a:spcBef>
                <a:spcPts val="0"/>
              </a:spcBef>
              <a:spcAft>
                <a:spcPts val="0"/>
              </a:spcAft>
              <a:buSzPts val="1400"/>
              <a:buNone/>
            </a:pPr>
            <a:r>
              <a:t/>
            </a:r>
            <a:endParaRPr/>
          </a:p>
        </p:txBody>
      </p:sp>
      <p:sp>
        <p:nvSpPr>
          <p:cNvPr id="173" name="Google Shape;173;g2aed57810c0_0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aed57810c0_0_2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0" name="Google Shape;1070;g2aed57810c0_0_2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800"/>
              <a:buFont typeface="Arial"/>
              <a:buNone/>
            </a:pPr>
            <a:r>
              <a:rPr i="1" lang="fr-FR" sz="1400">
                <a:solidFill>
                  <a:srgbClr val="262626"/>
                </a:solidFill>
                <a:latin typeface="Lato"/>
                <a:ea typeface="Lato"/>
                <a:cs typeface="Lato"/>
                <a:sym typeface="Lato"/>
              </a:rPr>
              <a:t>Ce slide le dernier jour de la formation au retour de la pause déjeuner permet de ne rien oublier. M2I doit transmettre les évaluations à son client avant 15h.</a:t>
            </a:r>
            <a:endParaRPr i="1" sz="1400">
              <a:solidFill>
                <a:srgbClr val="262626"/>
              </a:solidFill>
              <a:latin typeface="Lato"/>
              <a:ea typeface="Lato"/>
              <a:cs typeface="Lato"/>
              <a:sym typeface="Lato"/>
            </a:endParaRPr>
          </a:p>
          <a:p>
            <a:pPr indent="0" lvl="0" marL="0" rtl="0" algn="l">
              <a:spcBef>
                <a:spcPts val="360"/>
              </a:spcBef>
              <a:spcAft>
                <a:spcPts val="0"/>
              </a:spcAft>
              <a:buClr>
                <a:schemeClr val="dk1"/>
              </a:buClr>
              <a:buSzPts val="1800"/>
              <a:buFont typeface="Arial"/>
              <a:buNone/>
            </a:pPr>
            <a:r>
              <a:rPr i="1" lang="fr-FR" sz="1400">
                <a:solidFill>
                  <a:srgbClr val="262626"/>
                </a:solidFill>
                <a:latin typeface="Lato"/>
                <a:ea typeface="Lato"/>
                <a:cs typeface="Lato"/>
                <a:sym typeface="Lato"/>
              </a:rPr>
              <a:t>Pensez à vous connecter à votre espace formateur pour vous assurer que les évaluations de chaque stagiaires ont bien été remplies.</a:t>
            </a:r>
            <a:endParaRPr i="1" sz="1400">
              <a:solidFill>
                <a:srgbClr val="262626"/>
              </a:solidFill>
              <a:latin typeface="Lato"/>
              <a:ea typeface="Lato"/>
              <a:cs typeface="Lato"/>
              <a:sym typeface="Lato"/>
            </a:endParaRPr>
          </a:p>
          <a:p>
            <a:pPr indent="0" lvl="0" marL="0" rtl="0" algn="l">
              <a:spcBef>
                <a:spcPts val="360"/>
              </a:spcBef>
              <a:spcAft>
                <a:spcPts val="0"/>
              </a:spcAft>
              <a:buClr>
                <a:schemeClr val="dk1"/>
              </a:buClr>
              <a:buSzPts val="1800"/>
              <a:buFont typeface="Arial"/>
              <a:buNone/>
            </a:pPr>
            <a:r>
              <a:rPr i="1" lang="fr-FR" sz="1400">
                <a:solidFill>
                  <a:srgbClr val="262626"/>
                </a:solidFill>
                <a:latin typeface="Lato"/>
                <a:ea typeface="Lato"/>
                <a:cs typeface="Lato"/>
                <a:sym typeface="Lato"/>
              </a:rPr>
              <a:t>Vous pouvez dire aux stagiaires que vous aurez leurs évaluations dans quelques jours et que les commentaires sur le formateur sont agréables à lire, des évaluations bien remplies sont valorisantes.</a:t>
            </a:r>
            <a:endParaRPr i="1" sz="1400">
              <a:solidFill>
                <a:srgbClr val="262626"/>
              </a:solidFill>
              <a:latin typeface="Lato"/>
              <a:ea typeface="Lato"/>
              <a:cs typeface="Lato"/>
              <a:sym typeface="Lato"/>
            </a:endParaRPr>
          </a:p>
          <a:p>
            <a:pPr indent="0" lvl="0" marL="0" rtl="0" algn="l">
              <a:spcBef>
                <a:spcPts val="360"/>
              </a:spcBef>
              <a:spcAft>
                <a:spcPts val="0"/>
              </a:spcAft>
              <a:buSzPts val="1800"/>
              <a:buNone/>
            </a:pPr>
            <a:r>
              <a:rPr i="1" lang="fr-FR" sz="1400">
                <a:solidFill>
                  <a:srgbClr val="262626"/>
                </a:solidFill>
                <a:latin typeface="Lato"/>
                <a:ea typeface="Lato"/>
                <a:cs typeface="Lato"/>
                <a:sym typeface="Lato"/>
              </a:rPr>
              <a:t>Pensez à vérifier sur M2I Sign qu’aucune signature ne manque pour vous et les stagiaires, pensez aussi aux émargements supplémentaires en cas de certifications.</a:t>
            </a:r>
            <a:endParaRPr/>
          </a:p>
        </p:txBody>
      </p:sp>
      <p:sp>
        <p:nvSpPr>
          <p:cNvPr id="1071" name="Google Shape;1071;g2aed57810c0_0_2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aed57810c0_0_8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g2aed57810c0_0_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457200" rtl="0" algn="l">
              <a:spcBef>
                <a:spcPts val="360"/>
              </a:spcBef>
              <a:spcAft>
                <a:spcPts val="0"/>
              </a:spcAft>
              <a:buClr>
                <a:schemeClr val="dk1"/>
              </a:buClr>
              <a:buSzPts val="5538"/>
              <a:buFont typeface="Arial"/>
              <a:buNone/>
            </a:pPr>
            <a:r>
              <a:rPr i="1" lang="fr-FR">
                <a:solidFill>
                  <a:srgbClr val="262626"/>
                </a:solidFill>
                <a:latin typeface="Lato"/>
                <a:ea typeface="Lato"/>
                <a:cs typeface="Lato"/>
                <a:sym typeface="Lato"/>
              </a:rPr>
              <a:t>Prenez 10 mn pour passer en revue sur le site de M2I les notions fortes de cette formation et expliquez leurs du point du vue du développeur pourquoi ces notions sont importantes et pourquoi ils ont intérêt à suivre cette formations.</a:t>
            </a:r>
            <a:endParaRPr i="1">
              <a:solidFill>
                <a:srgbClr val="262626"/>
              </a:solidFill>
              <a:latin typeface="Lato"/>
              <a:ea typeface="Lato"/>
              <a:cs typeface="Lato"/>
              <a:sym typeface="Lato"/>
            </a:endParaRPr>
          </a:p>
          <a:p>
            <a:pPr indent="0" lvl="0" marL="457200" rtl="0" algn="l">
              <a:spcBef>
                <a:spcPts val="360"/>
              </a:spcBef>
              <a:spcAft>
                <a:spcPts val="0"/>
              </a:spcAft>
              <a:buClr>
                <a:schemeClr val="dk1"/>
              </a:buClr>
              <a:buSzPts val="5538"/>
              <a:buFont typeface="Arial"/>
              <a:buNone/>
            </a:pPr>
            <a:r>
              <a:rPr i="1" lang="fr-FR">
                <a:solidFill>
                  <a:srgbClr val="262626"/>
                </a:solidFill>
                <a:latin typeface="Lato"/>
                <a:ea typeface="Lato"/>
                <a:cs typeface="Lato"/>
                <a:sym typeface="Lato"/>
              </a:rPr>
              <a:t>Recommandez aux stagiaires de s’inscrire s’ils le souhaitent dans 2, 6 mois (à vous de voir le délais acceptable pour bien valider les notions apprises durant votre formation avant de s’inscrire sur la formation avancée que vous leur présentez.</a:t>
            </a:r>
            <a:endParaRPr i="1">
              <a:solidFill>
                <a:srgbClr val="262626"/>
              </a:solidFill>
              <a:latin typeface="Lato"/>
              <a:ea typeface="Lato"/>
              <a:cs typeface="Lato"/>
              <a:sym typeface="Lato"/>
            </a:endParaRPr>
          </a:p>
          <a:p>
            <a:pPr indent="0" lvl="0" marL="457200" rtl="0" algn="l">
              <a:spcBef>
                <a:spcPts val="360"/>
              </a:spcBef>
              <a:spcAft>
                <a:spcPts val="0"/>
              </a:spcAft>
              <a:buClr>
                <a:schemeClr val="dk1"/>
              </a:buClr>
              <a:buSzPts val="5538"/>
              <a:buFont typeface="Arial"/>
              <a:buNone/>
            </a:pPr>
            <a:r>
              <a:rPr i="1" lang="fr-FR">
                <a:solidFill>
                  <a:srgbClr val="262626"/>
                </a:solidFill>
                <a:latin typeface="Lato"/>
                <a:ea typeface="Lato"/>
                <a:cs typeface="Lato"/>
                <a:sym typeface="Lato"/>
              </a:rPr>
              <a:t>Expliquez aux stagiaires que s’ils font la formation avancée avec vous, ils auront la vraie continuité de cette formation initiation (personnellement en initiation je fait un crm avec les stagiaires, sur l’avancé, je fais télécharger depuis mon github cette application et j’aborde toutes les notions de la formation avancée en améliorant, modifiant le crm, en ajoutant des fonctionnalités, et je l’explique aux stagiaires). A terme vous serez davantage sollicité pour faire des formations avancé.</a:t>
            </a:r>
            <a:endParaRPr i="1">
              <a:solidFill>
                <a:srgbClr val="262626"/>
              </a:solidFill>
              <a:latin typeface="Lato"/>
              <a:ea typeface="Lato"/>
              <a:cs typeface="Lato"/>
              <a:sym typeface="Lato"/>
            </a:endParaRPr>
          </a:p>
          <a:p>
            <a:pPr indent="0" lvl="0" marL="457200" rtl="0" algn="l">
              <a:spcBef>
                <a:spcPts val="360"/>
              </a:spcBef>
              <a:spcAft>
                <a:spcPts val="0"/>
              </a:spcAft>
              <a:buClr>
                <a:schemeClr val="dk1"/>
              </a:buClr>
              <a:buSzPts val="5538"/>
              <a:buFont typeface="Arial"/>
              <a:buNone/>
            </a:pPr>
            <a:r>
              <a:rPr i="1" lang="fr-FR">
                <a:solidFill>
                  <a:srgbClr val="262626"/>
                </a:solidFill>
                <a:latin typeface="Lato"/>
                <a:ea typeface="Lato"/>
                <a:cs typeface="Lato"/>
                <a:sym typeface="Lato"/>
              </a:rPr>
              <a:t>N’oubliez pas que ces supports de cours sont remis au centre de formation, il verra donc que vous faites en fin de formation la promotion d’une nouvelle formation avancée. Trop peu de formateurs le font.</a:t>
            </a:r>
            <a:endParaRPr i="1">
              <a:solidFill>
                <a:srgbClr val="262626"/>
              </a:solidFill>
              <a:latin typeface="Lato"/>
              <a:ea typeface="Lato"/>
              <a:cs typeface="Lato"/>
              <a:sym typeface="Lato"/>
            </a:endParaRPr>
          </a:p>
          <a:p>
            <a:pPr indent="0" lvl="0" marL="457200" rtl="0" algn="l">
              <a:spcBef>
                <a:spcPts val="360"/>
              </a:spcBef>
              <a:spcAft>
                <a:spcPts val="0"/>
              </a:spcAft>
              <a:buClr>
                <a:schemeClr val="dk1"/>
              </a:buClr>
              <a:buSzPts val="5538"/>
              <a:buFont typeface="Arial"/>
              <a:buNone/>
            </a:pPr>
            <a:r>
              <a:rPr i="1" lang="fr-FR">
                <a:solidFill>
                  <a:srgbClr val="262626"/>
                </a:solidFill>
                <a:latin typeface="Lato"/>
                <a:ea typeface="Lato"/>
                <a:cs typeface="Lato"/>
                <a:sym typeface="Lato"/>
              </a:rPr>
              <a:t>En le faisant, non seulement vous nous aidez à tenir nos engagements auprès du centre (car c’est un de nos arguments commerciaux) mais en plus vous vous ferez remarquer très positivement à titre personnel par le centre de formation qui ne manquera pas de vous solliciter de plus en plus parce que vous l’aidez à vendre d’autres formations en fin de chaque session que vous faites. Les commerciaux en particuliers vous sollicitons davantage.</a:t>
            </a:r>
            <a:endParaRPr i="1">
              <a:solidFill>
                <a:srgbClr val="262626"/>
              </a:solidFill>
              <a:latin typeface="Lato"/>
              <a:ea typeface="Lato"/>
              <a:cs typeface="Lato"/>
              <a:sym typeface="Lato"/>
            </a:endParaRPr>
          </a:p>
          <a:p>
            <a:pPr indent="0" lvl="0" marL="457200" rtl="0" algn="l">
              <a:spcBef>
                <a:spcPts val="360"/>
              </a:spcBef>
              <a:spcAft>
                <a:spcPts val="0"/>
              </a:spcAft>
              <a:buClr>
                <a:schemeClr val="dk1"/>
              </a:buClr>
              <a:buSzPts val="5538"/>
              <a:buFont typeface="Arial"/>
              <a:buNone/>
            </a:pPr>
            <a:r>
              <a:rPr i="1" lang="fr-FR">
                <a:solidFill>
                  <a:srgbClr val="262626"/>
                </a:solidFill>
                <a:latin typeface="Lato"/>
                <a:ea typeface="Lato"/>
                <a:cs typeface="Lato"/>
                <a:sym typeface="Lato"/>
              </a:rPr>
              <a:t>Récupérez les nom, prénom, email des stagiaires intéressés par la formation avancée que vous venez de promouvoir ainsi que la période à laquelle ils souhaiteraient suivre cette formation (dans 2,6,12 mois….)</a:t>
            </a:r>
            <a:endParaRPr i="1">
              <a:solidFill>
                <a:srgbClr val="262626"/>
              </a:solidFill>
              <a:latin typeface="Lato"/>
              <a:ea typeface="Lato"/>
              <a:cs typeface="Lato"/>
              <a:sym typeface="Lato"/>
            </a:endParaRPr>
          </a:p>
          <a:p>
            <a:pPr indent="0" lvl="0" marL="0" rtl="0" algn="l">
              <a:lnSpc>
                <a:spcPct val="100000"/>
              </a:lnSpc>
              <a:spcBef>
                <a:spcPts val="0"/>
              </a:spcBef>
              <a:spcAft>
                <a:spcPts val="0"/>
              </a:spcAft>
              <a:buSzPts val="1400"/>
              <a:buNone/>
            </a:pPr>
            <a:r>
              <a:t/>
            </a:r>
            <a:endParaRPr/>
          </a:p>
        </p:txBody>
      </p:sp>
      <p:sp>
        <p:nvSpPr>
          <p:cNvPr id="1078" name="Google Shape;1078;g2aed57810c0_0_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aed57810c0_0_24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4" name="Google Shape;1084;g2aed57810c0_0_2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800"/>
              <a:buFont typeface="Arial"/>
              <a:buNone/>
            </a:pPr>
            <a:r>
              <a:rPr i="1" lang="fr-FR" sz="1400">
                <a:solidFill>
                  <a:srgbClr val="262626"/>
                </a:solidFill>
                <a:latin typeface="Lato"/>
                <a:ea typeface="Lato"/>
                <a:cs typeface="Lato"/>
                <a:sym typeface="Lato"/>
              </a:rPr>
              <a:t>Ce slide est important, vous n’oubliez pas de tenir votre promesse de répondre aux questions hors plan de cours en fin de session après les évaluations et après avoir promu la formation avancée.</a:t>
            </a:r>
            <a:endParaRPr i="1" sz="1400">
              <a:solidFill>
                <a:srgbClr val="262626"/>
              </a:solidFill>
              <a:latin typeface="Lato"/>
              <a:ea typeface="Lato"/>
              <a:cs typeface="Lato"/>
              <a:sym typeface="Lato"/>
            </a:endParaRPr>
          </a:p>
          <a:p>
            <a:pPr indent="0" lvl="0" marL="0" rtl="0" algn="l">
              <a:spcBef>
                <a:spcPts val="360"/>
              </a:spcBef>
              <a:spcAft>
                <a:spcPts val="0"/>
              </a:spcAft>
              <a:buClr>
                <a:schemeClr val="dk1"/>
              </a:buClr>
              <a:buSzPts val="1800"/>
              <a:buFont typeface="Arial"/>
              <a:buNone/>
            </a:pPr>
            <a:r>
              <a:rPr i="1" lang="fr-FR" sz="1400">
                <a:solidFill>
                  <a:srgbClr val="262626"/>
                </a:solidFill>
                <a:latin typeface="Lato"/>
                <a:ea typeface="Lato"/>
                <a:cs typeface="Lato"/>
                <a:sym typeface="Lato"/>
              </a:rPr>
              <a:t>Vous avez idéalement durant la semaine, le soir, préparé vos réponses avec un petit exemple de code sur un stack blitz et quelques liens vers des ressources externes.</a:t>
            </a:r>
            <a:endParaRPr i="1" sz="1400">
              <a:solidFill>
                <a:srgbClr val="262626"/>
              </a:solidFill>
              <a:latin typeface="Lato"/>
              <a:ea typeface="Lato"/>
              <a:cs typeface="Lato"/>
              <a:sym typeface="Lato"/>
            </a:endParaRPr>
          </a:p>
          <a:p>
            <a:pPr indent="0" lvl="0" marL="0" rtl="0" algn="l">
              <a:spcBef>
                <a:spcPts val="360"/>
              </a:spcBef>
              <a:spcAft>
                <a:spcPts val="0"/>
              </a:spcAft>
              <a:buClr>
                <a:schemeClr val="dk1"/>
              </a:buClr>
              <a:buSzPts val="1800"/>
              <a:buFont typeface="Arial"/>
              <a:buNone/>
            </a:pPr>
            <a:r>
              <a:rPr i="1" lang="fr-FR" sz="1400">
                <a:solidFill>
                  <a:srgbClr val="262626"/>
                </a:solidFill>
                <a:latin typeface="Lato"/>
                <a:ea typeface="Lato"/>
                <a:cs typeface="Lato"/>
                <a:sym typeface="Lato"/>
              </a:rPr>
              <a:t>Même si vous n’avez plus beaucoup de temps, vous pourrez ainsi donner votre stack blitz et les ressources aux stagiaires concernés. Les stagiaires vous seront reconnaissants d’avoir pris la peine chaque soir de préparer un exemple de code et chercher quelques ressources, même si vos réponses à leurs questions sont brèves faute de temps restant en fin de formation. Le centre de formation verra sur votre support que vous avez un slide prévu pour cela ce qui consolidera sa confiance en vous.</a:t>
            </a:r>
            <a:endParaRPr i="1" sz="1400">
              <a:solidFill>
                <a:srgbClr val="262626"/>
              </a:solidFill>
              <a:latin typeface="Lato"/>
              <a:ea typeface="Lato"/>
              <a:cs typeface="Lato"/>
              <a:sym typeface="Lato"/>
            </a:endParaRPr>
          </a:p>
          <a:p>
            <a:pPr indent="0" lvl="0" marL="0" rtl="0" algn="l">
              <a:spcBef>
                <a:spcPts val="360"/>
              </a:spcBef>
              <a:spcAft>
                <a:spcPts val="0"/>
              </a:spcAft>
              <a:buSzPts val="1800"/>
              <a:buNone/>
            </a:pPr>
            <a:r>
              <a:rPr i="1" lang="fr-FR" sz="1400">
                <a:solidFill>
                  <a:srgbClr val="262626"/>
                </a:solidFill>
                <a:latin typeface="Lato"/>
                <a:ea typeface="Lato"/>
                <a:cs typeface="Lato"/>
                <a:sym typeface="Lato"/>
              </a:rPr>
              <a:t>Les questions hors plan de cours doivent toujours être vues après les évaluations. Vous n’avez pas contractuellement à être évalué sur des questions hors plan de cours, et vous devez surtout en priorité terminer le plan de cours et avoir terminé les évaluations, avoir vérifié les signatures, avoir terminé  les certifications quand il y en a et avoir saisi votre bilan de fin de formation avant de répondre aux questions hors plan de cours.</a:t>
            </a:r>
            <a:endParaRPr/>
          </a:p>
        </p:txBody>
      </p:sp>
      <p:sp>
        <p:nvSpPr>
          <p:cNvPr id="1085" name="Google Shape;1085;g2aed57810c0_0_2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aed57810c0_0_25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1" name="Google Shape;1091;g2aed57810c0_0_2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2" name="Google Shape;1092;g2aed57810c0_0_2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2aed57810c0_0_8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7" name="Google Shape;1097;g2aed57810c0_0_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800"/>
              <a:buFont typeface="Arial"/>
              <a:buNone/>
            </a:pPr>
            <a:r>
              <a:rPr i="1" lang="fr-FR" sz="1491">
                <a:solidFill>
                  <a:srgbClr val="262626"/>
                </a:solidFill>
                <a:latin typeface="Lato"/>
                <a:ea typeface="Lato"/>
                <a:cs typeface="Lato"/>
                <a:sym typeface="Lato"/>
              </a:rPr>
              <a:t>Bilan formation à remplir obligatoirement (qualiopi), pour M2I vous devez le faire depuis votre espace formateur après les évaluations. Cela fait parti de vos obligations contractuelles. Dans tous les cas , laissez ce slide pour ne pas oublier.</a:t>
            </a:r>
            <a:endParaRPr i="1" sz="1491">
              <a:solidFill>
                <a:srgbClr val="262626"/>
              </a:solidFill>
              <a:latin typeface="Lato"/>
              <a:ea typeface="Lato"/>
              <a:cs typeface="Lato"/>
              <a:sym typeface="Lato"/>
            </a:endParaRPr>
          </a:p>
          <a:p>
            <a:pPr indent="0" lvl="0" marL="0" rtl="0" algn="l">
              <a:spcBef>
                <a:spcPts val="360"/>
              </a:spcBef>
              <a:spcAft>
                <a:spcPts val="0"/>
              </a:spcAft>
              <a:buClr>
                <a:schemeClr val="dk1"/>
              </a:buClr>
              <a:buSzPts val="1800"/>
              <a:buFont typeface="Arial"/>
              <a:buNone/>
            </a:pPr>
            <a:r>
              <a:t/>
            </a:r>
            <a:endParaRPr i="1" sz="1491">
              <a:solidFill>
                <a:srgbClr val="262626"/>
              </a:solidFill>
              <a:latin typeface="Lato"/>
              <a:ea typeface="Lato"/>
              <a:cs typeface="Lato"/>
              <a:sym typeface="Lato"/>
            </a:endParaRPr>
          </a:p>
          <a:p>
            <a:pPr indent="0" lvl="0" marL="0" rtl="0" algn="l">
              <a:spcBef>
                <a:spcPts val="360"/>
              </a:spcBef>
              <a:spcAft>
                <a:spcPts val="0"/>
              </a:spcAft>
              <a:buClr>
                <a:schemeClr val="dk1"/>
              </a:buClr>
              <a:buSzPts val="1800"/>
              <a:buFont typeface="Arial"/>
              <a:buNone/>
            </a:pPr>
            <a:r>
              <a:rPr i="1" lang="fr-FR" sz="1491">
                <a:solidFill>
                  <a:srgbClr val="262626"/>
                </a:solidFill>
                <a:latin typeface="Lato"/>
                <a:ea typeface="Lato"/>
                <a:cs typeface="Lato"/>
                <a:sym typeface="Lato"/>
              </a:rPr>
              <a:t>En complément, </a:t>
            </a:r>
            <a:endParaRPr i="1" sz="1491">
              <a:solidFill>
                <a:srgbClr val="262626"/>
              </a:solidFill>
              <a:latin typeface="Lato"/>
              <a:ea typeface="Lato"/>
              <a:cs typeface="Lato"/>
              <a:sym typeface="Lato"/>
            </a:endParaRPr>
          </a:p>
          <a:p>
            <a:pPr indent="0" lvl="0" marL="0" rtl="0" algn="l">
              <a:spcBef>
                <a:spcPts val="360"/>
              </a:spcBef>
              <a:spcAft>
                <a:spcPts val="0"/>
              </a:spcAft>
              <a:buClr>
                <a:schemeClr val="dk1"/>
              </a:buClr>
              <a:buSzPts val="1800"/>
              <a:buFont typeface="Arial"/>
              <a:buNone/>
            </a:pPr>
            <a:r>
              <a:rPr i="1" lang="fr-FR" sz="1491">
                <a:solidFill>
                  <a:srgbClr val="262626"/>
                </a:solidFill>
                <a:latin typeface="Lato"/>
                <a:ea typeface="Lato"/>
                <a:cs typeface="Lato"/>
                <a:sym typeface="Lato"/>
              </a:rPr>
              <a:t>Envoyez un bilan formation par mail à </a:t>
            </a:r>
            <a:r>
              <a:rPr i="1" lang="fr-FR" sz="1491" u="sng">
                <a:solidFill>
                  <a:schemeClr val="hlink"/>
                </a:solidFill>
                <a:latin typeface="Lato"/>
                <a:ea typeface="Lato"/>
                <a:cs typeface="Lato"/>
                <a:sym typeface="Lato"/>
                <a:hlinkClick r:id="rId2"/>
              </a:rPr>
              <a:t>contact@2aiconcept.com</a:t>
            </a:r>
            <a:r>
              <a:rPr i="1" lang="fr-FR" sz="1491">
                <a:solidFill>
                  <a:srgbClr val="262626"/>
                </a:solidFill>
                <a:latin typeface="Lato"/>
                <a:ea typeface="Lato"/>
                <a:cs typeface="Lato"/>
                <a:sym typeface="Lato"/>
              </a:rPr>
              <a:t> en expliquant que vous avez promu la formation suivante (préciser laquelle) et que les stagiaires suivants sont intéressés (nom, prénom, email). Nous transmettons ensuite au centre de formation qui vous sollicitera pour cette prochaine formation en priorité. </a:t>
            </a:r>
            <a:endParaRPr i="1" sz="1491">
              <a:solidFill>
                <a:srgbClr val="262626"/>
              </a:solidFill>
              <a:latin typeface="Lato"/>
              <a:ea typeface="Lato"/>
              <a:cs typeface="Lato"/>
              <a:sym typeface="Lato"/>
            </a:endParaRPr>
          </a:p>
          <a:p>
            <a:pPr indent="0" lvl="0" marL="0" rtl="0" algn="l">
              <a:spcBef>
                <a:spcPts val="360"/>
              </a:spcBef>
              <a:spcAft>
                <a:spcPts val="0"/>
              </a:spcAft>
              <a:buClr>
                <a:schemeClr val="dk1"/>
              </a:buClr>
              <a:buSzPts val="1800"/>
              <a:buFont typeface="Arial"/>
              <a:buNone/>
            </a:pPr>
            <a:r>
              <a:t/>
            </a:r>
            <a:endParaRPr i="1" sz="1491">
              <a:solidFill>
                <a:srgbClr val="262626"/>
              </a:solidFill>
              <a:latin typeface="Lato"/>
              <a:ea typeface="Lato"/>
              <a:cs typeface="Lato"/>
              <a:sym typeface="Lato"/>
            </a:endParaRPr>
          </a:p>
          <a:p>
            <a:pPr indent="0" lvl="0" marL="0" rtl="0" algn="l">
              <a:spcBef>
                <a:spcPts val="360"/>
              </a:spcBef>
              <a:spcAft>
                <a:spcPts val="0"/>
              </a:spcAft>
              <a:buClr>
                <a:schemeClr val="dk1"/>
              </a:buClr>
              <a:buSzPts val="1800"/>
              <a:buFont typeface="Arial"/>
              <a:buNone/>
            </a:pPr>
            <a:r>
              <a:rPr i="1" lang="fr-FR" sz="1491">
                <a:solidFill>
                  <a:srgbClr val="262626"/>
                </a:solidFill>
                <a:latin typeface="Lato"/>
                <a:ea typeface="Lato"/>
                <a:cs typeface="Lato"/>
                <a:sym typeface="Lato"/>
              </a:rPr>
              <a:t>Le centre qui récupère votre support verra que vous pensez à remercier les stagiaires et que vous mentionnez qu’il s’agit d’une formation M2I, et que vous encouragez les stagiaires à revenir pour une nouvelle formation. Une fin très professionnelle. Vous avez tout au long de cette formation valorisé le centre de formation et reflété une image positive de la société M2I.</a:t>
            </a:r>
            <a:endParaRPr/>
          </a:p>
        </p:txBody>
      </p:sp>
      <p:sp>
        <p:nvSpPr>
          <p:cNvPr id="1098" name="Google Shape;1098;g2aed57810c0_0_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aed57810c0_0_26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4" name="Google Shape;1104;g2aed57810c0_0_2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946"/>
              <a:buFont typeface="Arial"/>
              <a:buNone/>
            </a:pPr>
            <a:r>
              <a:rPr i="1" lang="fr-FR" sz="1682">
                <a:solidFill>
                  <a:srgbClr val="262626"/>
                </a:solidFill>
                <a:latin typeface="Lato"/>
                <a:ea typeface="Lato"/>
                <a:cs typeface="Lato"/>
                <a:sym typeface="Lato"/>
              </a:rPr>
              <a:t>Attention, pas de logo ou lien vers votre site web, vous ne devez pas promouvoir votre société quand vous intervenez pour un centre, c’est une faute grave.</a:t>
            </a:r>
            <a:endParaRPr i="1" sz="1682">
              <a:solidFill>
                <a:srgbClr val="262626"/>
              </a:solidFill>
              <a:latin typeface="Lato"/>
              <a:ea typeface="Lato"/>
              <a:cs typeface="Lato"/>
              <a:sym typeface="Lato"/>
            </a:endParaRPr>
          </a:p>
          <a:p>
            <a:pPr indent="0" lvl="0" marL="0" rtl="0" algn="l">
              <a:spcBef>
                <a:spcPts val="360"/>
              </a:spcBef>
              <a:spcAft>
                <a:spcPts val="0"/>
              </a:spcAft>
              <a:buClr>
                <a:schemeClr val="dk1"/>
              </a:buClr>
              <a:buSzPts val="1946"/>
              <a:buFont typeface="Arial"/>
              <a:buNone/>
            </a:pPr>
            <a:r>
              <a:rPr i="1" lang="fr-FR" sz="1682">
                <a:solidFill>
                  <a:srgbClr val="262626"/>
                </a:solidFill>
                <a:latin typeface="Lato"/>
                <a:ea typeface="Lato"/>
                <a:cs typeface="Lato"/>
                <a:sym typeface="Lato"/>
              </a:rPr>
              <a:t>En terminant avec ce slide, vous pouvez préciser aux stagiaires que vous pouvez rester en contact avec ceux qui le souhaitent. Personnellement si j’ai le temps je demande aux stagiaires qui le souhaitent de me demander en contact sur linkedin immédiatement pour que je les accepte dans la foulée avant de les quitter. Quand je rentre chez moi, sur mon Linkedin, je leur demande s’ils veulent bien me rédiger une recommandation (sans insister, sans être intrusif) et que cela m’aidera à développer ma clientèle. Effectivement, plus vous avez de recommandations sur Linkedin, et plus vous êtes susceptibles d’être contacté par des clients et que vous aurez plus de visibilité auprès des personnes chez M2I qui peuvent suivre votre Linkedin. Attention, n’essayez jamais de sous entendre que vous seriez disposé à travailler en direct pour un client M2I (ou un autre centre d’ailleurs), il s’agit d’une faute très grave, cela se saurait très rapidement et vous vous feriez blacklisté à vie du centre et chez 2ai concept ltd.</a:t>
            </a:r>
            <a:endParaRPr/>
          </a:p>
        </p:txBody>
      </p:sp>
      <p:sp>
        <p:nvSpPr>
          <p:cNvPr id="1105" name="Google Shape;1105;g2aed57810c0_0_2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0542eeb867_0_19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g30542eeb867_0_1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i="1" sz="1682">
              <a:solidFill>
                <a:srgbClr val="262626"/>
              </a:solidFill>
              <a:latin typeface="Lato"/>
              <a:ea typeface="Lato"/>
              <a:cs typeface="Lato"/>
              <a:sym typeface="Lato"/>
            </a:endParaRPr>
          </a:p>
          <a:p>
            <a:pPr indent="0" lvl="0" marL="0" rtl="0" algn="l">
              <a:lnSpc>
                <a:spcPct val="100000"/>
              </a:lnSpc>
              <a:spcBef>
                <a:spcPts val="0"/>
              </a:spcBef>
              <a:spcAft>
                <a:spcPts val="0"/>
              </a:spcAft>
              <a:buSzPts val="1400"/>
              <a:buNone/>
            </a:pPr>
            <a:r>
              <a:t/>
            </a:r>
            <a:endParaRPr/>
          </a:p>
        </p:txBody>
      </p:sp>
      <p:sp>
        <p:nvSpPr>
          <p:cNvPr id="180" name="Google Shape;180;g30542eeb867_0_1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02faa92401_0_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g302faa92401_0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g302faa92401_0_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aed57810c0_0_4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2aed57810c0_0_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"La modélisation est essentielle pour comprendre, concevoir, et communiquer sur des systèmes complexes. UML permet de standardiser cette modélisation pour éviter les ambiguïtés."</a:t>
            </a:r>
            <a:endParaRPr/>
          </a:p>
        </p:txBody>
      </p:sp>
      <p:sp>
        <p:nvSpPr>
          <p:cNvPr id="193" name="Google Shape;193;g2aed57810c0_0_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02faa92401_0_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302faa92401_0_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Boosh: Grady Booch</a:t>
            </a:r>
            <a:br>
              <a:rPr lang="fr-FR"/>
            </a:br>
            <a:r>
              <a:rPr lang="fr-FR"/>
              <a:t>OMT: </a:t>
            </a:r>
            <a:r>
              <a:rPr lang="fr-FR"/>
              <a:t>James Rumbaugh</a:t>
            </a:r>
            <a:endParaRPr/>
          </a:p>
          <a:p>
            <a:pPr indent="0" lvl="0" marL="0" rtl="0" algn="l">
              <a:spcBef>
                <a:spcPts val="0"/>
              </a:spcBef>
              <a:spcAft>
                <a:spcPts val="0"/>
              </a:spcAft>
              <a:buSzPts val="1100"/>
              <a:buNone/>
            </a:pPr>
            <a:r>
              <a:rPr lang="fr-FR"/>
              <a:t>OOSE: Ivar Jacobson</a:t>
            </a:r>
            <a:br>
              <a:rPr lang="fr-FR"/>
            </a:br>
            <a:r>
              <a:rPr lang="fr-FR"/>
              <a:t>Partenaires : HP, DEC, IBM, Oracle, Rational, Unisys, Microsoft, ObjecTime, ICON,</a:t>
            </a:r>
            <a:endParaRPr/>
          </a:p>
          <a:p>
            <a:pPr indent="0" lvl="0" marL="0" rtl="0" algn="l">
              <a:spcBef>
                <a:spcPts val="0"/>
              </a:spcBef>
              <a:spcAft>
                <a:spcPts val="0"/>
              </a:spcAft>
              <a:buSzPts val="1100"/>
              <a:buNone/>
            </a:pPr>
            <a:r>
              <a:rPr lang="fr-FR"/>
              <a:t>"UML est le fruit de l'intégration de différentes méthodologies de modélisation objets. Depuis sa création, UML s'est imposé comme une norme internationale pour la conception de logiciels."</a:t>
            </a:r>
            <a:endParaRPr/>
          </a:p>
        </p:txBody>
      </p:sp>
      <p:sp>
        <p:nvSpPr>
          <p:cNvPr id="203" name="Google Shape;203;g302faa92401_0_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d3829aed58_0_7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g2d3829aed58_0_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g2d3829aed58_0_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02faa92401_0_4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302faa92401_0_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a:t>
            </a:r>
            <a:r>
              <a:rPr lang="fr-FR"/>
              <a:t>Le développement logiciel peut être difficile, surtout quand les exigences sont mal définies ou que les systèmes deviennent complexes. UML aide à formaliser ces exigences et à réduire ces difficultés."</a:t>
            </a:r>
            <a:endParaRPr/>
          </a:p>
        </p:txBody>
      </p:sp>
      <p:sp>
        <p:nvSpPr>
          <p:cNvPr id="217" name="Google Shape;217;g302faa92401_0_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aed57810c0_0_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g2aed57810c0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800"/>
              <a:buFont typeface="Arial"/>
              <a:buNone/>
            </a:pPr>
            <a:r>
              <a:rPr i="1" lang="fr-FR" sz="1000">
                <a:solidFill>
                  <a:srgbClr val="262626"/>
                </a:solidFill>
                <a:latin typeface="Lato"/>
                <a:ea typeface="Lato"/>
                <a:cs typeface="Lato"/>
                <a:sym typeface="Lato"/>
              </a:rPr>
              <a:t>Pas de logo ni liens ni aucune communication sur votre société dans votre support de cours, vous intervenez et vous présentez comme formateur M2I Externe.</a:t>
            </a:r>
            <a:endParaRPr i="1" sz="1000">
              <a:solidFill>
                <a:srgbClr val="262626"/>
              </a:solidFill>
              <a:latin typeface="Lato"/>
              <a:ea typeface="Lato"/>
              <a:cs typeface="Lato"/>
              <a:sym typeface="Lato"/>
            </a:endParaRPr>
          </a:p>
          <a:p>
            <a:pPr indent="0" lvl="0" marL="0" rtl="0" algn="l">
              <a:spcBef>
                <a:spcPts val="360"/>
              </a:spcBef>
              <a:spcAft>
                <a:spcPts val="0"/>
              </a:spcAft>
              <a:buClr>
                <a:schemeClr val="dk1"/>
              </a:buClr>
              <a:buSzPts val="1800"/>
              <a:buFont typeface="Arial"/>
              <a:buNone/>
            </a:pPr>
            <a:r>
              <a:rPr i="1" lang="fr-FR" sz="1000">
                <a:solidFill>
                  <a:srgbClr val="262626"/>
                </a:solidFill>
                <a:latin typeface="Lato"/>
                <a:ea typeface="Lato"/>
                <a:cs typeface="Lato"/>
                <a:sym typeface="Lato"/>
              </a:rPr>
              <a:t>La moindre des choses est de commencer votre formation M2I en souhaitant la bienvenue à vos stagiaires. Vous devez refléter une image positive de M2I qui vous emploie pour cette mission.</a:t>
            </a:r>
            <a:endParaRPr i="1" sz="1000">
              <a:solidFill>
                <a:srgbClr val="262626"/>
              </a:solidFill>
              <a:latin typeface="Lato"/>
              <a:ea typeface="Lato"/>
              <a:cs typeface="Lato"/>
              <a:sym typeface="Lato"/>
            </a:endParaRPr>
          </a:p>
          <a:p>
            <a:pPr indent="0" lvl="0" marL="0" rtl="0" algn="l">
              <a:spcBef>
                <a:spcPts val="360"/>
              </a:spcBef>
              <a:spcAft>
                <a:spcPts val="0"/>
              </a:spcAft>
              <a:buClr>
                <a:schemeClr val="dk1"/>
              </a:buClr>
              <a:buSzPts val="1800"/>
              <a:buFont typeface="Arial"/>
              <a:buNone/>
            </a:pPr>
            <a:r>
              <a:rPr i="1" lang="fr-FR" sz="1000">
                <a:solidFill>
                  <a:srgbClr val="262626"/>
                </a:solidFill>
                <a:latin typeface="Lato"/>
                <a:ea typeface="Lato"/>
                <a:cs typeface="Lato"/>
                <a:sym typeface="Lato"/>
              </a:rPr>
              <a:t>Vous pouvez au mieux mettre sur vos slides vos nom, prénom, résumé de votre parcours de formateur et expériences (très bref) et votre email personnel.</a:t>
            </a:r>
            <a:endParaRPr sz="700"/>
          </a:p>
        </p:txBody>
      </p:sp>
      <p:sp>
        <p:nvSpPr>
          <p:cNvPr id="95" name="Google Shape;95;g2aed57810c0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02faa92401_0_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302faa92401_0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"La programmation orientée objet est une évolution naturelle de la décomposition fonctionnelle. Elle permet de structurer les logiciels autour d'objets qui encapsulent à la fois les données et les comportements."</a:t>
            </a:r>
            <a:endParaRPr/>
          </a:p>
        </p:txBody>
      </p:sp>
      <p:sp>
        <p:nvSpPr>
          <p:cNvPr id="226" name="Google Shape;226;g302faa92401_0_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02faa92401_0_17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g302faa92401_0_1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"La programmation orientée objet est une évolution naturelle de la décomposition fonctionnelle. Elle permet de structurer les logiciels autour d'objets qui encapsulent à la fois les données et les comportements."</a:t>
            </a:r>
            <a:endParaRPr/>
          </a:p>
        </p:txBody>
      </p:sp>
      <p:sp>
        <p:nvSpPr>
          <p:cNvPr id="236" name="Google Shape;236;g302faa92401_0_1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02faa92401_0_19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02faa92401_0_1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302faa92401_0_1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02faa92401_0_20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02faa92401_0_2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302faa92401_0_20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d3829aed58_0_8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2d3829aed58_0_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g2d3829aed58_0_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02faa92401_0_7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302faa92401_0_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"Un objet est une instance concrète dans le système, tandis qu'une classe définit les attributs et comportements communs à un groupe d'objets. Les relations entre les classes forment la base de la structure d'un logiciel orienté objet."</a:t>
            </a:r>
            <a:endParaRPr/>
          </a:p>
        </p:txBody>
      </p:sp>
      <p:sp>
        <p:nvSpPr>
          <p:cNvPr id="266" name="Google Shape;266;g302faa92401_0_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02faa92401_0_8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g302faa92401_0_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"Le polymorphisme et la généralisation sont des outils puissants en programmation orientée objet. Ils permettent de simplifier et de rendre flexibles les systèmes logiciels."</a:t>
            </a:r>
            <a:endParaRPr/>
          </a:p>
        </p:txBody>
      </p:sp>
      <p:sp>
        <p:nvSpPr>
          <p:cNvPr id="273" name="Google Shape;273;g302faa92401_0_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03fa59fdd0_0_1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303fa59fdd0_0_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"Le polymorphisme et la généralisation sont des outils puissants en programmation orientée objet. Ils permettent de simplifier et de rendre flexibles les systèmes logiciels."</a:t>
            </a:r>
            <a:endParaRPr/>
          </a:p>
        </p:txBody>
      </p:sp>
      <p:sp>
        <p:nvSpPr>
          <p:cNvPr id="281" name="Google Shape;281;g303fa59fdd0_0_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03fa59fdd0_0_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g303fa59fdd0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"Le polymorphisme et la généralisation sont des outils puissants en programmation orientée objet. Ils permettent de simplifier et de rendre flexibles les systèmes logiciels."</a:t>
            </a:r>
            <a:endParaRPr/>
          </a:p>
        </p:txBody>
      </p:sp>
      <p:sp>
        <p:nvSpPr>
          <p:cNvPr id="292" name="Google Shape;292;g303fa59fdd0_0_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02faa92401_0_10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302faa92401_0_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"Les interfaces permettent une plus grande flexibilité dans le design logiciel. Quant aux design patterns, ils fournissent des solutions éprouvées et standardisées pour résoudre des problèmes fréquents."</a:t>
            </a:r>
            <a:endParaRPr/>
          </a:p>
        </p:txBody>
      </p:sp>
      <p:sp>
        <p:nvSpPr>
          <p:cNvPr id="299" name="Google Shape;299;g302faa92401_0_10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aed57810c0_0_26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g2aed57810c0_0_2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g2aed57810c0_0_2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03fa59fdd0_0_7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303fa59fdd0_0_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"Les interfaces permettent une plus grande flexibilité dans le design logiciel. Quant aux design patterns, ils fournissent des solutions éprouvées et standardisées pour résoudre des problèmes fréquents."</a:t>
            </a:r>
            <a:endParaRPr/>
          </a:p>
        </p:txBody>
      </p:sp>
      <p:sp>
        <p:nvSpPr>
          <p:cNvPr id="306" name="Google Shape;306;g303fa59fdd0_0_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d3829aed58_0_8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d3829aed58_0_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2d3829aed58_0_8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aed57810c0_0_9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2aed57810c0_0_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"Le passage de la réalité à l'abstraction est la clé de la modélisation objet. En identifiant des objets réels, vous transformez des besoins métier en entités programmatiques."</a:t>
            </a:r>
            <a:endParaRPr/>
          </a:p>
        </p:txBody>
      </p:sp>
      <p:sp>
        <p:nvSpPr>
          <p:cNvPr id="319" name="Google Shape;319;g2aed57810c0_0_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d3829aed58_0_6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d3829aed58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2d3829aed58_0_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02faa92401_0_1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302faa92401_0_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g302faa92401_0_1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d3829aed58_0_6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2d3829aed58_0_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"UML s'intègre parfaitement dans différents cycles de développement, qu'ils soient en cascade comme le cycle en V ou itératifs, comme les méthodes agiles."</a:t>
            </a:r>
            <a:endParaRPr/>
          </a:p>
        </p:txBody>
      </p:sp>
      <p:sp>
        <p:nvSpPr>
          <p:cNvPr id="339" name="Google Shape;339;g2d3829aed58_0_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03fa59fdd0_0_9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g303fa59fdd0_0_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“Mise à jour des diagrammes UML par sprint”</a:t>
            </a:r>
            <a:endParaRPr/>
          </a:p>
        </p:txBody>
      </p:sp>
      <p:sp>
        <p:nvSpPr>
          <p:cNvPr id="347" name="Google Shape;347;g303fa59fdd0_0_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aed57810c0_0_5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2aed57810c0_0_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"Aujourd'hui, nous avons posé les bases de la modélisation orientée objet avec UML. Nous avons exploré les concepts essentiels de l'objet et de la classe, ainsi que les défis du développement logiciel structuré."</a:t>
            </a:r>
            <a:endParaRPr/>
          </a:p>
        </p:txBody>
      </p:sp>
      <p:sp>
        <p:nvSpPr>
          <p:cNvPr id="355" name="Google Shape;355;g2aed57810c0_0_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aed57810c0_0_5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g2aed57810c0_0_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Les stagiaires ont des attentes très fortes sur les bonnes pratiques et viennent pour beaucoup d’entre eux valider les bonnes pratiques. C’est le rôle du formateur de penser à délivrer ces bonnes pratiques. Les stagiaires en seront satisfaits et cela se verra dans leurs évaluations de fin de stage.</a:t>
            </a:r>
            <a:endParaRPr/>
          </a:p>
        </p:txBody>
      </p:sp>
      <p:sp>
        <p:nvSpPr>
          <p:cNvPr id="362" name="Google Shape;362;g2aed57810c0_0_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aed57810c0_0_6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g2aed57810c0_0_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Les stagiaires ont beaucoup d’attentes sur votre retour d’expérience. Ils viennent en formation pour avoir des conseils et tout ce que vous pourrez leur donner pour profiter de votre expérience dans le domaine. Les évaluations seront meilleures si vous faite profiter les stagiaires de votre retour d’expérience sur ce slide.</a:t>
            </a:r>
            <a:endParaRPr/>
          </a:p>
        </p:txBody>
      </p:sp>
      <p:sp>
        <p:nvSpPr>
          <p:cNvPr id="369" name="Google Shape;369;g2aed57810c0_0_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ed57810c0_0_27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g2aed57810c0_0_2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800"/>
              <a:buFont typeface="Arial"/>
              <a:buNone/>
            </a:pPr>
            <a:r>
              <a:rPr i="1" lang="fr-FR" sz="1400">
                <a:solidFill>
                  <a:srgbClr val="222222"/>
                </a:solidFill>
                <a:highlight>
                  <a:schemeClr val="lt1"/>
                </a:highlight>
                <a:latin typeface="Arial"/>
                <a:ea typeface="Arial"/>
                <a:cs typeface="Arial"/>
                <a:sym typeface="Arial"/>
              </a:rPr>
              <a:t>Sans vous transformer en commercial M2I, prendre 2mn pour présenter ce slide et le slide précédent contribue en tant que formateur à présenter une image positive et valorisante de M2I. Vous n’avez pas à argumenter sur ces slides, vous pouvez les lire rapidement et suggérer aux stagiaires de cliquer sur les liens s’ils veulent en savoir plus sur M2I.</a:t>
            </a:r>
            <a:endParaRPr/>
          </a:p>
        </p:txBody>
      </p:sp>
      <p:sp>
        <p:nvSpPr>
          <p:cNvPr id="110" name="Google Shape;110;g2aed57810c0_0_2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d3829aed58_0_15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d3829aed58_0_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2d3829aed58_0_1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d3829aed58_0_9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g2d3829aed58_0_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946"/>
              <a:buFont typeface="Arial"/>
              <a:buNone/>
            </a:pPr>
            <a:r>
              <a:rPr i="1" lang="fr-FR" sz="1682">
                <a:solidFill>
                  <a:srgbClr val="262626"/>
                </a:solidFill>
                <a:latin typeface="Lato"/>
                <a:ea typeface="Lato"/>
                <a:cs typeface="Lato"/>
                <a:sym typeface="Lato"/>
              </a:rPr>
              <a:t>Laissez ce Slide pour être certain de ne pas oublier. Quand vous arrivez sur ce slide avec les stagiaires, même si l’heure de la pause de 10h30 n’est pas arrivée, vous pouvez demander aux stagiaires d’attendre 30 secondes, le temps pour vous d’envoyer un mail au centre de formation pour leur dire si tout le monde est présent et a les prérequis pour suivre cette formation. Ce mail avant 10h30 est une obligation, cela fait parti des process imposés par M2I et fait parti du métier de formateur.</a:t>
            </a:r>
            <a:endParaRPr i="1" sz="1682">
              <a:solidFill>
                <a:srgbClr val="262626"/>
              </a:solidFill>
              <a:latin typeface="Lato"/>
              <a:ea typeface="Lato"/>
              <a:cs typeface="Lato"/>
              <a:sym typeface="Lato"/>
            </a:endParaRPr>
          </a:p>
          <a:p>
            <a:pPr indent="0" lvl="0" marL="0" rtl="0" algn="l">
              <a:spcBef>
                <a:spcPts val="360"/>
              </a:spcBef>
              <a:spcAft>
                <a:spcPts val="0"/>
              </a:spcAft>
              <a:buClr>
                <a:schemeClr val="dk1"/>
              </a:buClr>
              <a:buSzPts val="1946"/>
              <a:buFont typeface="Arial"/>
              <a:buNone/>
            </a:pPr>
            <a:r>
              <a:rPr i="1" lang="fr-FR" sz="1682">
                <a:solidFill>
                  <a:srgbClr val="262626"/>
                </a:solidFill>
                <a:latin typeface="Lato"/>
                <a:ea typeface="Lato"/>
                <a:cs typeface="Lato"/>
                <a:sym typeface="Lato"/>
              </a:rPr>
              <a:t>A mettre dans votre email : </a:t>
            </a:r>
            <a:endParaRPr i="1" sz="1682">
              <a:solidFill>
                <a:srgbClr val="262626"/>
              </a:solidFill>
              <a:latin typeface="Lato"/>
              <a:ea typeface="Lato"/>
              <a:cs typeface="Lato"/>
              <a:sym typeface="Lato"/>
            </a:endParaRPr>
          </a:p>
          <a:p>
            <a:pPr indent="-335481" lvl="0" marL="457200" rtl="0" algn="l">
              <a:spcBef>
                <a:spcPts val="360"/>
              </a:spcBef>
              <a:spcAft>
                <a:spcPts val="0"/>
              </a:spcAft>
              <a:buClr>
                <a:srgbClr val="D90011"/>
              </a:buClr>
              <a:buSzPts val="1682"/>
              <a:buFont typeface="Lato"/>
              <a:buChar char="●"/>
            </a:pPr>
            <a:r>
              <a:rPr i="1" lang="fr-FR" sz="1682">
                <a:solidFill>
                  <a:srgbClr val="262626"/>
                </a:solidFill>
                <a:latin typeface="Lato"/>
                <a:ea typeface="Lato"/>
                <a:cs typeface="Lato"/>
                <a:sym typeface="Lato"/>
              </a:rPr>
              <a:t>Si tout le monde est présent et si tout le monde a les prérequis (email à envoyer même si tout le monde est présent et a les prérequis).</a:t>
            </a:r>
            <a:endParaRPr i="1" sz="1682">
              <a:solidFill>
                <a:srgbClr val="262626"/>
              </a:solidFill>
              <a:latin typeface="Lato"/>
              <a:ea typeface="Lato"/>
              <a:cs typeface="Lato"/>
              <a:sym typeface="Lato"/>
            </a:endParaRPr>
          </a:p>
          <a:p>
            <a:pPr indent="-335481" lvl="0" marL="457200" rtl="0" algn="l">
              <a:spcBef>
                <a:spcPts val="0"/>
              </a:spcBef>
              <a:spcAft>
                <a:spcPts val="0"/>
              </a:spcAft>
              <a:buClr>
                <a:srgbClr val="D90011"/>
              </a:buClr>
              <a:buSzPts val="1682"/>
              <a:buFont typeface="Lato"/>
              <a:buChar char="●"/>
            </a:pPr>
            <a:r>
              <a:rPr i="1" lang="fr-FR" sz="1682">
                <a:solidFill>
                  <a:srgbClr val="262626"/>
                </a:solidFill>
                <a:latin typeface="Lato"/>
                <a:ea typeface="Lato"/>
                <a:cs typeface="Lato"/>
                <a:sym typeface="Lato"/>
              </a:rPr>
              <a:t>Numéro de session.</a:t>
            </a:r>
            <a:endParaRPr i="1" sz="1682">
              <a:solidFill>
                <a:srgbClr val="262626"/>
              </a:solidFill>
              <a:latin typeface="Lato"/>
              <a:ea typeface="Lato"/>
              <a:cs typeface="Lato"/>
              <a:sym typeface="Lato"/>
            </a:endParaRPr>
          </a:p>
          <a:p>
            <a:pPr indent="-335481" lvl="0" marL="457200" rtl="0" algn="l">
              <a:spcBef>
                <a:spcPts val="0"/>
              </a:spcBef>
              <a:spcAft>
                <a:spcPts val="0"/>
              </a:spcAft>
              <a:buClr>
                <a:srgbClr val="D90011"/>
              </a:buClr>
              <a:buSzPts val="1682"/>
              <a:buFont typeface="Lato"/>
              <a:buChar char="●"/>
            </a:pPr>
            <a:r>
              <a:rPr i="1" lang="fr-FR" sz="1682">
                <a:solidFill>
                  <a:srgbClr val="262626"/>
                </a:solidFill>
                <a:latin typeface="Lato"/>
                <a:ea typeface="Lato"/>
                <a:cs typeface="Lato"/>
                <a:sym typeface="Lato"/>
              </a:rPr>
              <a:t>Nom, prénom, email des absents (si absents)</a:t>
            </a:r>
            <a:endParaRPr i="1" sz="1682">
              <a:solidFill>
                <a:srgbClr val="262626"/>
              </a:solidFill>
              <a:latin typeface="Lato"/>
              <a:ea typeface="Lato"/>
              <a:cs typeface="Lato"/>
              <a:sym typeface="Lato"/>
            </a:endParaRPr>
          </a:p>
          <a:p>
            <a:pPr indent="-335481" lvl="0" marL="457200" rtl="0" algn="l">
              <a:spcBef>
                <a:spcPts val="0"/>
              </a:spcBef>
              <a:spcAft>
                <a:spcPts val="0"/>
              </a:spcAft>
              <a:buClr>
                <a:srgbClr val="D90011"/>
              </a:buClr>
              <a:buSzPts val="1682"/>
              <a:buFont typeface="Lato"/>
              <a:buChar char="●"/>
            </a:pPr>
            <a:r>
              <a:rPr i="1" lang="fr-FR" sz="1682">
                <a:solidFill>
                  <a:srgbClr val="262626"/>
                </a:solidFill>
                <a:latin typeface="Lato"/>
                <a:ea typeface="Lato"/>
                <a:cs typeface="Lato"/>
                <a:sym typeface="Lato"/>
              </a:rPr>
              <a:t>Nom, prénom, email des personnes qui n’ont pas les prérequis ou qui ont plus que les prérequis.</a:t>
            </a:r>
            <a:endParaRPr i="1" sz="1682">
              <a:solidFill>
                <a:srgbClr val="262626"/>
              </a:solidFill>
              <a:latin typeface="Lato"/>
              <a:ea typeface="Lato"/>
              <a:cs typeface="Lato"/>
              <a:sym typeface="Lato"/>
            </a:endParaRPr>
          </a:p>
          <a:p>
            <a:pPr indent="-335481" lvl="0" marL="457200" rtl="0" algn="l">
              <a:spcBef>
                <a:spcPts val="0"/>
              </a:spcBef>
              <a:spcAft>
                <a:spcPts val="0"/>
              </a:spcAft>
              <a:buClr>
                <a:srgbClr val="D90011"/>
              </a:buClr>
              <a:buSzPts val="1682"/>
              <a:buFont typeface="Lato"/>
              <a:buChar char="●"/>
            </a:pPr>
            <a:r>
              <a:rPr i="1" lang="fr-FR" sz="1682">
                <a:solidFill>
                  <a:srgbClr val="262626"/>
                </a:solidFill>
                <a:latin typeface="Lato"/>
                <a:ea typeface="Lato"/>
                <a:cs typeface="Lato"/>
                <a:sym typeface="Lato"/>
              </a:rPr>
              <a:t>Tout problème détecté avant la pause qui risque de nuire au bon déroulement de la formation.</a:t>
            </a:r>
            <a:endParaRPr i="1" sz="1682">
              <a:solidFill>
                <a:srgbClr val="262626"/>
              </a:solidFill>
              <a:latin typeface="Lato"/>
              <a:ea typeface="Lato"/>
              <a:cs typeface="Lato"/>
              <a:sym typeface="Lato"/>
            </a:endParaRPr>
          </a:p>
          <a:p>
            <a:pPr indent="0" lvl="0" marL="0" rtl="0" algn="l">
              <a:lnSpc>
                <a:spcPct val="100000"/>
              </a:lnSpc>
              <a:spcBef>
                <a:spcPts val="0"/>
              </a:spcBef>
              <a:spcAft>
                <a:spcPts val="0"/>
              </a:spcAft>
              <a:buSzPts val="1400"/>
              <a:buNone/>
            </a:pPr>
            <a:r>
              <a:t/>
            </a:r>
            <a:endParaRPr/>
          </a:p>
        </p:txBody>
      </p:sp>
      <p:sp>
        <p:nvSpPr>
          <p:cNvPr id="382" name="Google Shape;382;g2d3829aed58_0_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03fa59fdd0_0_19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303fa59fdd0_0_1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"UML propose plusieurs types de diagrammes. Chacun d’eux sert un objectif spécifique, qu’il s’agisse de modéliser la structure du système ou son comportement."</a:t>
            </a:r>
            <a:endParaRPr/>
          </a:p>
        </p:txBody>
      </p:sp>
      <p:sp>
        <p:nvSpPr>
          <p:cNvPr id="389" name="Google Shape;389;g303fa59fdd0_0_1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03fa59fdd0_0_40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g303fa59fdd0_0_4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"UML propose plusieurs types de diagrammes. Chacun d’eux sert un objectif spécifique, qu’il s’agisse de modéliser la structure du système ou son comportement."</a:t>
            </a:r>
            <a:endParaRPr/>
          </a:p>
        </p:txBody>
      </p:sp>
      <p:sp>
        <p:nvSpPr>
          <p:cNvPr id="396" name="Google Shape;396;g303fa59fdd0_0_4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03fa59fdd0_0_41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g303fa59fdd0_0_4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"UML propose plusieurs types de diagrammes. Chacun d’eux sert un objectif spécifique, qu’il s’agisse de modéliser la structure du système ou son comportement."</a:t>
            </a:r>
            <a:endParaRPr/>
          </a:p>
        </p:txBody>
      </p:sp>
      <p:sp>
        <p:nvSpPr>
          <p:cNvPr id="406" name="Google Shape;406;g303fa59fdd0_0_4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03fa59fdd0_0_32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g303fa59fdd0_0_3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"UML propose plusieurs types de diagrammes. Chacun d’eux sert un objectif spécifique, qu’il s’agisse de modéliser la structure du système ou son comportement."</a:t>
            </a:r>
            <a:endParaRPr/>
          </a:p>
        </p:txBody>
      </p:sp>
      <p:sp>
        <p:nvSpPr>
          <p:cNvPr id="412" name="Google Shape;412;g303fa59fdd0_0_3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03fa59fdd0_0_4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303fa59fdd0_0_4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"UML propose plusieurs types de diagrammes. Chacun d’eux sert un objectif spécifique, qu’il s’agisse de modéliser la structure du système ou son comportement."</a:t>
            </a:r>
            <a:endParaRPr/>
          </a:p>
        </p:txBody>
      </p:sp>
      <p:sp>
        <p:nvSpPr>
          <p:cNvPr id="423" name="Google Shape;423;g303fa59fdd0_0_4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03fa59fdd0_0_37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g303fa59fdd0_0_3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"Un objet est une instance concrète dans le système, tandis qu'une classe définit les attributs et comportements communs à un groupe d'objets. Les relations entre les classes forment la base de la structure d'un logiciel orienté objet."</a:t>
            </a:r>
            <a:endParaRPr/>
          </a:p>
        </p:txBody>
      </p:sp>
      <p:sp>
        <p:nvSpPr>
          <p:cNvPr id="432" name="Google Shape;432;g303fa59fdd0_0_3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03fa59fdd0_0_3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g303fa59fdd0_0_3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"UML propose plusieurs types de diagrammes. Chacun d’eux sert un objectif spécifique, qu’il s’agisse de modéliser la structure du système ou son comportement."</a:t>
            </a:r>
            <a:endParaRPr/>
          </a:p>
        </p:txBody>
      </p:sp>
      <p:sp>
        <p:nvSpPr>
          <p:cNvPr id="439" name="Google Shape;439;g303fa59fdd0_0_3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03fa59fdd0_0_43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g303fa59fdd0_0_4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"UML propose plusieurs types de diagrammes. Chacun d’eux sert un objectif spécifique, qu’il s’agisse de modéliser la structure du système ou son comportement."</a:t>
            </a:r>
            <a:endParaRPr/>
          </a:p>
        </p:txBody>
      </p:sp>
      <p:sp>
        <p:nvSpPr>
          <p:cNvPr id="447" name="Google Shape;447;g303fa59fdd0_0_4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aed57810c0_0_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g2aed57810c0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800"/>
              <a:buFont typeface="Arial"/>
              <a:buNone/>
            </a:pPr>
            <a:r>
              <a:rPr i="1" lang="fr-FR" sz="1400">
                <a:solidFill>
                  <a:srgbClr val="262626"/>
                </a:solidFill>
                <a:latin typeface="Lato"/>
                <a:ea typeface="Lato"/>
                <a:cs typeface="Lato"/>
                <a:sym typeface="Lato"/>
              </a:rPr>
              <a:t>Vérifier les horaires et temps de pause est la première chose à faire avec vos stagiaires que vous devez considérer comme vos clients (se sont d’ailleurs les clients finaux). Cela fait parti du process. En laissant ce slide à votre présentation vous n’oublierez pas et n’aurez pas à vous en souvenir. Pensez à tout de suite vérifier s’il y a des passages de certifications en fin de session et assurez vous qu’il n’y a pas de stagiaires oubliés. Si c’est le cas prévenez nous avant 10h30.</a:t>
            </a:r>
            <a:endParaRPr/>
          </a:p>
        </p:txBody>
      </p:sp>
      <p:sp>
        <p:nvSpPr>
          <p:cNvPr id="117" name="Google Shape;117;g2aed57810c0_0_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03fa59fdd0_0_5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g303fa59fdd0_0_5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"UML propose plusieurs types de diagrammes. Chacun d’eux sert un objectif spécifique, qu’il s’agisse de modéliser la structure du système ou son comportement."</a:t>
            </a:r>
            <a:endParaRPr/>
          </a:p>
        </p:txBody>
      </p:sp>
      <p:sp>
        <p:nvSpPr>
          <p:cNvPr id="456" name="Google Shape;456;g303fa59fdd0_0_5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03fa59fdd0_0_45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g303fa59fdd0_0_4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"UML propose plusieurs types de diagrammes. Chacun d’eux sert un objectif spécifique, qu’il s’agisse de modéliser la structure du système ou son comportement."</a:t>
            </a:r>
            <a:endParaRPr/>
          </a:p>
        </p:txBody>
      </p:sp>
      <p:sp>
        <p:nvSpPr>
          <p:cNvPr id="464" name="Google Shape;464;g303fa59fdd0_0_4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03fa59fdd0_0_46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g303fa59fdd0_0_4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"UML propose plusieurs types de diagrammes. Chacun d’eux sert un objectif spécifique, qu’il s’agisse de modéliser la structure du système ou son comportement."</a:t>
            </a:r>
            <a:endParaRPr/>
          </a:p>
        </p:txBody>
      </p:sp>
      <p:sp>
        <p:nvSpPr>
          <p:cNvPr id="472" name="Google Shape;472;g303fa59fdd0_0_4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03fa59fdd0_0_47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303fa59fdd0_0_4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"UML propose plusieurs types de diagrammes. Chacun d’eux sert un objectif spécifique, qu’il s’agisse de modéliser la structure du système ou son comportement."</a:t>
            </a:r>
            <a:endParaRPr/>
          </a:p>
        </p:txBody>
      </p:sp>
      <p:sp>
        <p:nvSpPr>
          <p:cNvPr id="480" name="Google Shape;480;g303fa59fdd0_0_4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03fa59fdd0_0_47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g303fa59fdd0_0_4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"UML propose plusieurs types de diagrammes. Chacun d’eux sert un objectif spécifique, qu’il s’agisse de modéliser la structure du système ou son comportement."</a:t>
            </a:r>
            <a:endParaRPr/>
          </a:p>
        </p:txBody>
      </p:sp>
      <p:sp>
        <p:nvSpPr>
          <p:cNvPr id="488" name="Google Shape;488;g303fa59fdd0_0_4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03fa59fdd0_0_48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g303fa59fdd0_0_4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"UML propose plusieurs types de diagrammes. Chacun d’eux sert un objectif spécifique, qu’il s’agisse de modéliser la structure du système ou son comportement."</a:t>
            </a:r>
            <a:endParaRPr/>
          </a:p>
        </p:txBody>
      </p:sp>
      <p:sp>
        <p:nvSpPr>
          <p:cNvPr id="496" name="Google Shape;496;g303fa59fdd0_0_4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03fa59fdd0_0_50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03fa59fdd0_0_5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303fa59fdd0_0_50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03fa59fdd0_0_1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g303fa59fdd0_0_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"Un objet est une instance concrète dans le système, tandis qu'une classe définit les attributs et comportements communs à un groupe d'objets. Les relations entre les classes forment la base de la structure d'un logiciel orienté objet."</a:t>
            </a:r>
            <a:endParaRPr/>
          </a:p>
        </p:txBody>
      </p:sp>
      <p:sp>
        <p:nvSpPr>
          <p:cNvPr id="510" name="Google Shape;510;g303fa59fdd0_0_1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03fa59fdd0_0_26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g303fa59fdd0_0_2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"Un objet est une instance concrète dans le système, tandis qu'une classe définit les attributs et comportements communs à un groupe d'objets. Les relations entre les classes forment la base de la structure d'un logiciel orienté objet."</a:t>
            </a:r>
            <a:endParaRPr/>
          </a:p>
        </p:txBody>
      </p:sp>
      <p:sp>
        <p:nvSpPr>
          <p:cNvPr id="518" name="Google Shape;518;g303fa59fdd0_0_2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03fa59fdd0_0_28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g303fa59fdd0_0_2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"Un objet est une instance concrète dans le système, tandis qu'une classe définit les attributs et comportements communs à un groupe d'objets. Les relations entre les classes forment la base de la structure d'un logiciel orienté objet."</a:t>
            </a:r>
            <a:endParaRPr/>
          </a:p>
        </p:txBody>
      </p:sp>
      <p:sp>
        <p:nvSpPr>
          <p:cNvPr id="526" name="Google Shape;526;g303fa59fdd0_0_2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0129edb4e6_0_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g30129edb4e6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800"/>
              <a:buFont typeface="Arial"/>
              <a:buNone/>
            </a:pPr>
            <a:r>
              <a:rPr i="1" lang="fr-FR" sz="1400">
                <a:solidFill>
                  <a:srgbClr val="262626"/>
                </a:solidFill>
                <a:latin typeface="Lato"/>
                <a:ea typeface="Lato"/>
                <a:cs typeface="Lato"/>
                <a:sym typeface="Lato"/>
              </a:rPr>
              <a:t>Pour penser à vérifier les prérequis des stagiaires afin de signaler le plus tôt possible (au plus tard à 10h30) le moindre problème à 2aiconcept.</a:t>
            </a:r>
            <a:endParaRPr i="1" sz="1400">
              <a:solidFill>
                <a:srgbClr val="262626"/>
              </a:solidFill>
              <a:latin typeface="Lato"/>
              <a:ea typeface="Lato"/>
              <a:cs typeface="Lato"/>
              <a:sym typeface="Lato"/>
            </a:endParaRPr>
          </a:p>
          <a:p>
            <a:pPr indent="0" lvl="0" marL="0" rtl="0" algn="l">
              <a:spcBef>
                <a:spcPts val="360"/>
              </a:spcBef>
              <a:spcAft>
                <a:spcPts val="0"/>
              </a:spcAft>
              <a:buClr>
                <a:schemeClr val="dk1"/>
              </a:buClr>
              <a:buSzPts val="1800"/>
              <a:buFont typeface="Arial"/>
              <a:buNone/>
            </a:pPr>
            <a:r>
              <a:rPr i="1" lang="fr-FR" sz="1400">
                <a:solidFill>
                  <a:srgbClr val="262626"/>
                </a:solidFill>
                <a:latin typeface="Lato"/>
                <a:ea typeface="Lato"/>
                <a:cs typeface="Lato"/>
                <a:sym typeface="Lato"/>
              </a:rPr>
              <a:t>Le but est d’afficher les prérequis aux stagiaires afin qu’ils confirment avoir ces prérequis lors de leurs présentations.</a:t>
            </a:r>
            <a:endParaRPr i="1" sz="1400">
              <a:solidFill>
                <a:srgbClr val="262626"/>
              </a:solidFill>
              <a:latin typeface="Lato"/>
              <a:ea typeface="Lato"/>
              <a:cs typeface="Lato"/>
              <a:sym typeface="Lato"/>
            </a:endParaRPr>
          </a:p>
          <a:p>
            <a:pPr indent="0" lvl="0" marL="0" rtl="0" algn="l">
              <a:spcBef>
                <a:spcPts val="360"/>
              </a:spcBef>
              <a:spcAft>
                <a:spcPts val="0"/>
              </a:spcAft>
              <a:buClr>
                <a:schemeClr val="dk1"/>
              </a:buClr>
              <a:buSzPts val="1800"/>
              <a:buFont typeface="Arial"/>
              <a:buNone/>
            </a:pPr>
            <a:r>
              <a:rPr i="1" lang="fr-FR" sz="1400">
                <a:solidFill>
                  <a:srgbClr val="262626"/>
                </a:solidFill>
                <a:latin typeface="Lato"/>
                <a:ea typeface="Lato"/>
                <a:cs typeface="Lato"/>
                <a:sym typeface="Lato"/>
              </a:rPr>
              <a:t>Ne pas oublier de demander aux stagiaires leurs attentes.</a:t>
            </a:r>
            <a:endParaRPr/>
          </a:p>
        </p:txBody>
      </p:sp>
      <p:sp>
        <p:nvSpPr>
          <p:cNvPr id="124" name="Google Shape;124;g30129edb4e6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03fa59fdd0_0_27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g303fa59fdd0_0_2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"Un objet est une instance concrète dans le système, tandis qu'une classe définit les attributs et comportements communs à un groupe d'objets. Les relations entre les classes forment la base de la structure d'un logiciel orienté objet."</a:t>
            </a:r>
            <a:endParaRPr/>
          </a:p>
        </p:txBody>
      </p:sp>
      <p:sp>
        <p:nvSpPr>
          <p:cNvPr id="534" name="Google Shape;534;g303fa59fdd0_0_2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03fa59fdd0_0_25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g303fa59fdd0_0_2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"Un objet est une instance concrète dans le système, tandis qu'une classe définit les attributs et comportements communs à un groupe d'objets. Les relations entre les classes forment la base de la structure d'un logiciel orienté objet."</a:t>
            </a:r>
            <a:endParaRPr/>
          </a:p>
        </p:txBody>
      </p:sp>
      <p:sp>
        <p:nvSpPr>
          <p:cNvPr id="542" name="Google Shape;542;g303fa59fdd0_0_2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03fa59fdd0_0_6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03fa59fdd0_0_6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g303fa59fdd0_0_6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03fa59fdd0_0_35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03fa59fdd0_0_3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303fa59fdd0_0_3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03fa59fdd0_0_1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g303fa59fdd0_0_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"Les use cases permettent de décrire les interactions entre les acteurs et le système de manière claire et structurée, ce qui est essentiel pour capturer les exigences fonctionnelles."</a:t>
            </a:r>
            <a:endParaRPr/>
          </a:p>
        </p:txBody>
      </p:sp>
      <p:sp>
        <p:nvSpPr>
          <p:cNvPr id="563" name="Google Shape;563;g303fa59fdd0_0_1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d3829aed58_0_1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d3829aed58_0_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g2d3829aed58_0_1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03fa59fdd0_0_13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g303fa59fdd0_0_1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"Analyser un projet textuel permet de comprendre les besoins du client. Ensuite, il faut formaliser ces besoins sous forme de cas d'utilisation pour organiser les fonctions du système."</a:t>
            </a:r>
            <a:endParaRPr/>
          </a:p>
        </p:txBody>
      </p:sp>
      <p:sp>
        <p:nvSpPr>
          <p:cNvPr id="579" name="Google Shape;579;g303fa59fdd0_0_1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03fa59fdd0_0_6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03fa59fdd0_0_6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g303fa59fdd0_0_6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03fa59fdd0_0_6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303fa59fdd0_0_6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"Un objet est une instance concrète dans le système, tandis qu'une classe définit les attributs et comportements communs à un groupe d'objets. Les relations entre les classes forment la base de la structure d'un logiciel orienté objet."</a:t>
            </a:r>
            <a:endParaRPr/>
          </a:p>
        </p:txBody>
      </p:sp>
      <p:sp>
        <p:nvSpPr>
          <p:cNvPr id="592" name="Google Shape;592;g303fa59fdd0_0_6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03fa59fdd0_0_64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g303fa59fdd0_0_6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"UML propose plusieurs types de diagrammes. Chacun d’eux sert un objectif spécifique, qu’il s’agisse de modéliser la structure du système ou son comportement."</a:t>
            </a:r>
            <a:endParaRPr/>
          </a:p>
        </p:txBody>
      </p:sp>
      <p:sp>
        <p:nvSpPr>
          <p:cNvPr id="600" name="Google Shape;600;g303fa59fdd0_0_6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ed57810c0_0_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g2aed57810c0_0_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800"/>
              <a:buFont typeface="Arial"/>
              <a:buNone/>
            </a:pPr>
            <a:r>
              <a:rPr i="1" lang="fr-FR" sz="1400">
                <a:solidFill>
                  <a:srgbClr val="262626"/>
                </a:solidFill>
                <a:latin typeface="Lato"/>
                <a:ea typeface="Lato"/>
                <a:cs typeface="Lato"/>
                <a:sym typeface="Lato"/>
              </a:rPr>
              <a:t>Ici j’explique aux stagiaires comment va se dérouler ma formation et comment j’ai structuré ma formation, ensuite je tiens ma formation en respectant la structure énoncée. C’est très important de montrer aux stagiaires ce qui les attend durant la formation et vous montrerez ainsi que vous avez bien préparé votre formation en bon formateur.</a:t>
            </a:r>
            <a:endParaRPr i="1" sz="1400">
              <a:solidFill>
                <a:srgbClr val="262626"/>
              </a:solidFill>
              <a:latin typeface="Lato"/>
              <a:ea typeface="Lato"/>
              <a:cs typeface="Lato"/>
              <a:sym typeface="Lato"/>
            </a:endParaRPr>
          </a:p>
          <a:p>
            <a:pPr indent="0" lvl="0" marL="0" rtl="0" algn="l">
              <a:lnSpc>
                <a:spcPct val="100000"/>
              </a:lnSpc>
              <a:spcBef>
                <a:spcPts val="0"/>
              </a:spcBef>
              <a:spcAft>
                <a:spcPts val="0"/>
              </a:spcAft>
              <a:buSzPts val="1400"/>
              <a:buNone/>
            </a:pPr>
            <a:r>
              <a:t/>
            </a:r>
            <a:endParaRPr/>
          </a:p>
        </p:txBody>
      </p:sp>
      <p:sp>
        <p:nvSpPr>
          <p:cNvPr id="131" name="Google Shape;131;g2aed57810c0_0_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03fa59fdd0_0_64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g303fa59fdd0_0_6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"UML propose plusieurs types de diagrammes. Chacun d’eux sert un objectif spécifique, qu’il s’agisse de modéliser la structure du système ou son comportement."</a:t>
            </a:r>
            <a:endParaRPr/>
          </a:p>
        </p:txBody>
      </p:sp>
      <p:sp>
        <p:nvSpPr>
          <p:cNvPr id="608" name="Google Shape;608;g303fa59fdd0_0_6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03fa59fdd0_0_65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g303fa59fdd0_0_6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"Les diagrammes de classes et de composants sont cruciaux pour modéliser la structure des systèmes. Ils montrent comment les classes interagissent et comment le logiciel est déployé."</a:t>
            </a:r>
            <a:endParaRPr/>
          </a:p>
        </p:txBody>
      </p:sp>
      <p:sp>
        <p:nvSpPr>
          <p:cNvPr id="616" name="Google Shape;616;g303fa59fdd0_0_6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03fa59fdd0_0_66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g303fa59fdd0_0_6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"Les diagrammes de classes et de composants sont cruciaux pour modéliser la structure des systèmes. Ils montrent comment les classes interagissent et comment le logiciel est déployé."</a:t>
            </a:r>
            <a:endParaRPr/>
          </a:p>
        </p:txBody>
      </p:sp>
      <p:sp>
        <p:nvSpPr>
          <p:cNvPr id="624" name="Google Shape;624;g303fa59fdd0_0_6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03fa59fdd0_0_66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g303fa59fdd0_0_6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"Les diagrammes de classes et de composants sont cruciaux pour modéliser la structure des systèmes. Ils montrent comment les classes interagissent et comment le logiciel est déployé."</a:t>
            </a:r>
            <a:endParaRPr/>
          </a:p>
        </p:txBody>
      </p:sp>
      <p:sp>
        <p:nvSpPr>
          <p:cNvPr id="630" name="Google Shape;630;g303fa59fdd0_0_6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03fa59fdd0_0_67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 name="Google Shape;636;g303fa59fdd0_0_6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"Les diagrammes de classes et de composants sont cruciaux pour modéliser la structure des systèmes. Ils montrent comment les classes interagissent et comment le logiciel est déployé."</a:t>
            </a:r>
            <a:endParaRPr/>
          </a:p>
        </p:txBody>
      </p:sp>
      <p:sp>
        <p:nvSpPr>
          <p:cNvPr id="637" name="Google Shape;637;g303fa59fdd0_0_6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03fa59fdd0_0_68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g303fa59fdd0_0_6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"Les diagrammes de classes et de composants sont cruciaux pour modéliser la structure des systèmes. Ils montrent comment les classes interagissent et comment le logiciel est déployé."</a:t>
            </a:r>
            <a:endParaRPr/>
          </a:p>
        </p:txBody>
      </p:sp>
      <p:sp>
        <p:nvSpPr>
          <p:cNvPr id="645" name="Google Shape;645;g303fa59fdd0_0_6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03fa59fdd0_0_68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303fa59fdd0_0_6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"Les diagrammes de classes et de composants sont cruciaux pour modéliser la structure des systèmes. Ils montrent comment les classes interagissent et comment le logiciel est déployé."</a:t>
            </a:r>
            <a:endParaRPr/>
          </a:p>
        </p:txBody>
      </p:sp>
      <p:sp>
        <p:nvSpPr>
          <p:cNvPr id="653" name="Google Shape;653;g303fa59fdd0_0_6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03fa59fdd0_0_69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g303fa59fdd0_0_6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"Les diagrammes de classes et de composants sont cruciaux pour modéliser la structure des systèmes. Ils montrent comment les classes interagissent et comment le logiciel est déployé."</a:t>
            </a:r>
            <a:endParaRPr/>
          </a:p>
        </p:txBody>
      </p:sp>
      <p:sp>
        <p:nvSpPr>
          <p:cNvPr id="661" name="Google Shape;661;g303fa59fdd0_0_6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03fa59fdd0_0_70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8" name="Google Shape;668;g303fa59fdd0_0_7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"Les diagrammes de classes et de composants sont cruciaux pour modéliser la structure des systèmes. Ils montrent comment les classes interagissent et comment le logiciel est déployé."</a:t>
            </a:r>
            <a:endParaRPr/>
          </a:p>
        </p:txBody>
      </p:sp>
      <p:sp>
        <p:nvSpPr>
          <p:cNvPr id="669" name="Google Shape;669;g303fa59fdd0_0_7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d3829aed58_0_10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d3829aed58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g2d3829aed58_0_10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aed57810c0_0_3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g2aed57810c0_0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800"/>
              <a:buFont typeface="Arial"/>
              <a:buNone/>
            </a:pPr>
            <a:r>
              <a:rPr i="1" lang="fr-FR" sz="1400">
                <a:solidFill>
                  <a:srgbClr val="262626"/>
                </a:solidFill>
                <a:latin typeface="Lato"/>
                <a:ea typeface="Lato"/>
                <a:cs typeface="Lato"/>
                <a:sym typeface="Lato"/>
              </a:rPr>
              <a:t>Ce slide vous permet de ne pas oublier de mentionner les google forms. Les google forms vous permettent d’avoir un retour individuel des stagiaires sans qu’ils soient obligés de s’exprimer à haute voix devant tout le groupe. Vous gagnez du temps car plus rapide qu’un tour de table. Vous pourrez communiquer ces google forms en cas de mauvaise évaluation. Ne pas partager avec les stagiaires les réponses apportées sur ces google forms, c’est uniquement pour le formateur, si vous les partagez les stagiaires ne seront pas sincères. Vous permet de verrouiller à chaque demi journée les évaluations formateur de fin de session. Vous permet d’adapter vos cours à chaque demi journée pour le rythme et l’équilibre théorie/pratique ou savoir si vous devez revenir sur des notions en fonction des réponses apportées par les stagiaires.</a:t>
            </a:r>
            <a:endParaRPr i="1" sz="1400">
              <a:solidFill>
                <a:srgbClr val="262626"/>
              </a:solidFill>
              <a:latin typeface="Lato"/>
              <a:ea typeface="Lato"/>
              <a:cs typeface="Lato"/>
              <a:sym typeface="Lato"/>
            </a:endParaRPr>
          </a:p>
          <a:p>
            <a:pPr indent="0" lvl="0" marL="0" rtl="0" algn="l">
              <a:spcBef>
                <a:spcPts val="360"/>
              </a:spcBef>
              <a:spcAft>
                <a:spcPts val="0"/>
              </a:spcAft>
              <a:buClr>
                <a:schemeClr val="dk1"/>
              </a:buClr>
              <a:buSzPts val="1800"/>
              <a:buFont typeface="Arial"/>
              <a:buNone/>
            </a:pPr>
            <a:r>
              <a:rPr i="1" lang="fr-FR" sz="1400">
                <a:solidFill>
                  <a:srgbClr val="262626"/>
                </a:solidFill>
                <a:latin typeface="Lato"/>
                <a:ea typeface="Lato"/>
                <a:cs typeface="Lato"/>
                <a:sym typeface="Lato"/>
              </a:rPr>
              <a:t>Vous montrerez ainsi aux stagiaires que vous avez mis en place un outil quotidien et qu’en bon formateur vous vous souciez de leurs ressentis durant toute la formation pour vous adapter.</a:t>
            </a:r>
            <a:endParaRPr i="1" sz="1400">
              <a:solidFill>
                <a:srgbClr val="262626"/>
              </a:solidFill>
              <a:latin typeface="Lato"/>
              <a:ea typeface="Lato"/>
              <a:cs typeface="Lato"/>
              <a:sym typeface="Lato"/>
            </a:endParaRPr>
          </a:p>
          <a:p>
            <a:pPr indent="0" lvl="0" marL="0" rtl="0" algn="l">
              <a:lnSpc>
                <a:spcPct val="100000"/>
              </a:lnSpc>
              <a:spcBef>
                <a:spcPts val="0"/>
              </a:spcBef>
              <a:spcAft>
                <a:spcPts val="0"/>
              </a:spcAft>
              <a:buSzPts val="1400"/>
              <a:buNone/>
            </a:pPr>
            <a:r>
              <a:t/>
            </a:r>
            <a:endParaRPr/>
          </a:p>
        </p:txBody>
      </p:sp>
      <p:sp>
        <p:nvSpPr>
          <p:cNvPr id="138" name="Google Shape;138;g2aed57810c0_0_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03fa59fdd0_0_7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2" name="Google Shape;682;g303fa59fdd0_0_7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"Analyser un projet textuel permet de comprendre les besoins du client. Ensuite, il faut formaliser ces besoins sous forme de cas d'utilisation pour organiser les fonctions du système."</a:t>
            </a:r>
            <a:endParaRPr/>
          </a:p>
        </p:txBody>
      </p:sp>
      <p:sp>
        <p:nvSpPr>
          <p:cNvPr id="683" name="Google Shape;683;g303fa59fdd0_0_7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aed57810c0_0_1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9" name="Google Shape;689;g2aed57810c0_0_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"Nous avons approfondi l'utilisation des cas d'utilisation pour formaliser les exigences, ainsi que les principaux types de diagrammes UML pour modéliser les structures de systèmes."</a:t>
            </a:r>
            <a:endParaRPr/>
          </a:p>
        </p:txBody>
      </p:sp>
      <p:sp>
        <p:nvSpPr>
          <p:cNvPr id="690" name="Google Shape;690;g2aed57810c0_0_1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aed57810c0_0_1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g2aed57810c0_0_1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800"/>
              <a:buFont typeface="Arial"/>
              <a:buNone/>
            </a:pPr>
            <a:r>
              <a:rPr i="1" lang="fr-FR" sz="1400">
                <a:solidFill>
                  <a:srgbClr val="262626"/>
                </a:solidFill>
                <a:latin typeface="Lato"/>
                <a:ea typeface="Lato"/>
                <a:cs typeface="Lato"/>
                <a:sym typeface="Lato"/>
              </a:rPr>
              <a:t>Les stagiaires ont des attentes très fortes sur votre les bonnes pratiques et viennent pour beaucoup d’entre eux valider les bonnes pratiques. C’est le rôle du formateur de penser à délivrer ces bonnes pratiques. Les stagiaires en seront satisfaits et cela se verra dans leurs évaluations de fin de stage.</a:t>
            </a:r>
            <a:endParaRPr/>
          </a:p>
        </p:txBody>
      </p:sp>
      <p:sp>
        <p:nvSpPr>
          <p:cNvPr id="697" name="Google Shape;697;g2aed57810c0_0_1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d3829aed58_0_1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3" name="Google Shape;703;g2d3829aed58_0_14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d3829aed58_0_1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g2d3829aed58_0_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946"/>
              <a:buFont typeface="Arial"/>
              <a:buNone/>
            </a:pPr>
            <a:r>
              <a:rPr i="1" lang="fr-FR" sz="1682">
                <a:solidFill>
                  <a:srgbClr val="262626"/>
                </a:solidFill>
                <a:latin typeface="Lato"/>
                <a:ea typeface="Lato"/>
                <a:cs typeface="Lato"/>
                <a:sym typeface="Lato"/>
              </a:rPr>
              <a:t>Laissez ce Slide pour être certain de ne pas oublier. Quand vous arrivez sur ce slide avec les stagiaires, même si l’heure de la pause de 10h30 n’est pas arrivée, vous pouvez demander aux stagiaires d’attendre 30 secondes, le temps pour vous d’envoyer un mail au centre de formation pour leur dire si tout le monde est présent et a les prérequis pour suivre cette formation. Ce mail avant 10h30 est une obligation, cela fait parti des process imposés par M2I et fait parti du métier de formateur.</a:t>
            </a:r>
            <a:endParaRPr i="1" sz="1682">
              <a:solidFill>
                <a:srgbClr val="262626"/>
              </a:solidFill>
              <a:latin typeface="Lato"/>
              <a:ea typeface="Lato"/>
              <a:cs typeface="Lato"/>
              <a:sym typeface="Lato"/>
            </a:endParaRPr>
          </a:p>
          <a:p>
            <a:pPr indent="0" lvl="0" marL="0" rtl="0" algn="l">
              <a:spcBef>
                <a:spcPts val="360"/>
              </a:spcBef>
              <a:spcAft>
                <a:spcPts val="0"/>
              </a:spcAft>
              <a:buClr>
                <a:schemeClr val="dk1"/>
              </a:buClr>
              <a:buSzPts val="1946"/>
              <a:buFont typeface="Arial"/>
              <a:buNone/>
            </a:pPr>
            <a:r>
              <a:rPr i="1" lang="fr-FR" sz="1682">
                <a:solidFill>
                  <a:srgbClr val="262626"/>
                </a:solidFill>
                <a:latin typeface="Lato"/>
                <a:ea typeface="Lato"/>
                <a:cs typeface="Lato"/>
                <a:sym typeface="Lato"/>
              </a:rPr>
              <a:t>A mettre dans votre email : </a:t>
            </a:r>
            <a:endParaRPr i="1" sz="1682">
              <a:solidFill>
                <a:srgbClr val="262626"/>
              </a:solidFill>
              <a:latin typeface="Lato"/>
              <a:ea typeface="Lato"/>
              <a:cs typeface="Lato"/>
              <a:sym typeface="Lato"/>
            </a:endParaRPr>
          </a:p>
          <a:p>
            <a:pPr indent="-335481" lvl="0" marL="457200" rtl="0" algn="l">
              <a:spcBef>
                <a:spcPts val="360"/>
              </a:spcBef>
              <a:spcAft>
                <a:spcPts val="0"/>
              </a:spcAft>
              <a:buClr>
                <a:srgbClr val="D90011"/>
              </a:buClr>
              <a:buSzPts val="1682"/>
              <a:buFont typeface="Lato"/>
              <a:buChar char="●"/>
            </a:pPr>
            <a:r>
              <a:rPr i="1" lang="fr-FR" sz="1682">
                <a:solidFill>
                  <a:srgbClr val="262626"/>
                </a:solidFill>
                <a:latin typeface="Lato"/>
                <a:ea typeface="Lato"/>
                <a:cs typeface="Lato"/>
                <a:sym typeface="Lato"/>
              </a:rPr>
              <a:t>Si tout le monde est présent et si tout le monde a les prérequis (email à envoyer même si tout le monde est présent et a les prérequis).</a:t>
            </a:r>
            <a:endParaRPr i="1" sz="1682">
              <a:solidFill>
                <a:srgbClr val="262626"/>
              </a:solidFill>
              <a:latin typeface="Lato"/>
              <a:ea typeface="Lato"/>
              <a:cs typeface="Lato"/>
              <a:sym typeface="Lato"/>
            </a:endParaRPr>
          </a:p>
          <a:p>
            <a:pPr indent="-335481" lvl="0" marL="457200" rtl="0" algn="l">
              <a:spcBef>
                <a:spcPts val="0"/>
              </a:spcBef>
              <a:spcAft>
                <a:spcPts val="0"/>
              </a:spcAft>
              <a:buClr>
                <a:srgbClr val="D90011"/>
              </a:buClr>
              <a:buSzPts val="1682"/>
              <a:buFont typeface="Lato"/>
              <a:buChar char="●"/>
            </a:pPr>
            <a:r>
              <a:rPr i="1" lang="fr-FR" sz="1682">
                <a:solidFill>
                  <a:srgbClr val="262626"/>
                </a:solidFill>
                <a:latin typeface="Lato"/>
                <a:ea typeface="Lato"/>
                <a:cs typeface="Lato"/>
                <a:sym typeface="Lato"/>
              </a:rPr>
              <a:t>Numéro de session.</a:t>
            </a:r>
            <a:endParaRPr i="1" sz="1682">
              <a:solidFill>
                <a:srgbClr val="262626"/>
              </a:solidFill>
              <a:latin typeface="Lato"/>
              <a:ea typeface="Lato"/>
              <a:cs typeface="Lato"/>
              <a:sym typeface="Lato"/>
            </a:endParaRPr>
          </a:p>
          <a:p>
            <a:pPr indent="-335481" lvl="0" marL="457200" rtl="0" algn="l">
              <a:spcBef>
                <a:spcPts val="0"/>
              </a:spcBef>
              <a:spcAft>
                <a:spcPts val="0"/>
              </a:spcAft>
              <a:buClr>
                <a:srgbClr val="D90011"/>
              </a:buClr>
              <a:buSzPts val="1682"/>
              <a:buFont typeface="Lato"/>
              <a:buChar char="●"/>
            </a:pPr>
            <a:r>
              <a:rPr i="1" lang="fr-FR" sz="1682">
                <a:solidFill>
                  <a:srgbClr val="262626"/>
                </a:solidFill>
                <a:latin typeface="Lato"/>
                <a:ea typeface="Lato"/>
                <a:cs typeface="Lato"/>
                <a:sym typeface="Lato"/>
              </a:rPr>
              <a:t>Nom, prénom, email des absents (si absents)</a:t>
            </a:r>
            <a:endParaRPr i="1" sz="1682">
              <a:solidFill>
                <a:srgbClr val="262626"/>
              </a:solidFill>
              <a:latin typeface="Lato"/>
              <a:ea typeface="Lato"/>
              <a:cs typeface="Lato"/>
              <a:sym typeface="Lato"/>
            </a:endParaRPr>
          </a:p>
          <a:p>
            <a:pPr indent="-335481" lvl="0" marL="457200" rtl="0" algn="l">
              <a:spcBef>
                <a:spcPts val="0"/>
              </a:spcBef>
              <a:spcAft>
                <a:spcPts val="0"/>
              </a:spcAft>
              <a:buClr>
                <a:srgbClr val="D90011"/>
              </a:buClr>
              <a:buSzPts val="1682"/>
              <a:buFont typeface="Lato"/>
              <a:buChar char="●"/>
            </a:pPr>
            <a:r>
              <a:rPr i="1" lang="fr-FR" sz="1682">
                <a:solidFill>
                  <a:srgbClr val="262626"/>
                </a:solidFill>
                <a:latin typeface="Lato"/>
                <a:ea typeface="Lato"/>
                <a:cs typeface="Lato"/>
                <a:sym typeface="Lato"/>
              </a:rPr>
              <a:t>Nom, prénom, email des personnes qui n’ont pas les prérequis ou qui ont plus que les prérequis.</a:t>
            </a:r>
            <a:endParaRPr i="1" sz="1682">
              <a:solidFill>
                <a:srgbClr val="262626"/>
              </a:solidFill>
              <a:latin typeface="Lato"/>
              <a:ea typeface="Lato"/>
              <a:cs typeface="Lato"/>
              <a:sym typeface="Lato"/>
            </a:endParaRPr>
          </a:p>
          <a:p>
            <a:pPr indent="-335481" lvl="0" marL="457200" rtl="0" algn="l">
              <a:spcBef>
                <a:spcPts val="0"/>
              </a:spcBef>
              <a:spcAft>
                <a:spcPts val="0"/>
              </a:spcAft>
              <a:buClr>
                <a:srgbClr val="D90011"/>
              </a:buClr>
              <a:buSzPts val="1682"/>
              <a:buFont typeface="Lato"/>
              <a:buChar char="●"/>
            </a:pPr>
            <a:r>
              <a:rPr i="1" lang="fr-FR" sz="1682">
                <a:solidFill>
                  <a:srgbClr val="262626"/>
                </a:solidFill>
                <a:latin typeface="Lato"/>
                <a:ea typeface="Lato"/>
                <a:cs typeface="Lato"/>
                <a:sym typeface="Lato"/>
              </a:rPr>
              <a:t>Tout problème détecté avant la pause qui risque de nuire au bon déroulement de la formation.</a:t>
            </a:r>
            <a:endParaRPr i="1" sz="1682">
              <a:solidFill>
                <a:srgbClr val="262626"/>
              </a:solidFill>
              <a:latin typeface="Lato"/>
              <a:ea typeface="Lato"/>
              <a:cs typeface="Lato"/>
              <a:sym typeface="Lato"/>
            </a:endParaRPr>
          </a:p>
          <a:p>
            <a:pPr indent="0" lvl="0" marL="0" rtl="0" algn="l">
              <a:lnSpc>
                <a:spcPct val="100000"/>
              </a:lnSpc>
              <a:spcBef>
                <a:spcPts val="0"/>
              </a:spcBef>
              <a:spcAft>
                <a:spcPts val="0"/>
              </a:spcAft>
              <a:buSzPts val="1400"/>
              <a:buNone/>
            </a:pPr>
            <a:r>
              <a:t/>
            </a:r>
            <a:endParaRPr/>
          </a:p>
        </p:txBody>
      </p:sp>
      <p:sp>
        <p:nvSpPr>
          <p:cNvPr id="709" name="Google Shape;709;g2d3829aed58_0_1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0542eeb867_0_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 name="Google Shape;715;g30542eeb867_0_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"UML propose plusieurs types de diagrammes. Chacun d’eux sert un objectif spécifique, qu’il s’agisse de modéliser la structure du système ou son comportement."</a:t>
            </a:r>
            <a:endParaRPr/>
          </a:p>
        </p:txBody>
      </p:sp>
      <p:sp>
        <p:nvSpPr>
          <p:cNvPr id="716" name="Google Shape;716;g30542eeb867_0_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0542eeb867_0_5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0542eeb867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g30542eeb867_0_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aed57810c0_0_17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8" name="Google Shape;728;g2aed57810c0_0_1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p>
        </p:txBody>
      </p:sp>
      <p:sp>
        <p:nvSpPr>
          <p:cNvPr id="729" name="Google Shape;729;g2aed57810c0_0_1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0542eeb867_0_2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5" name="Google Shape;735;g30542eeb867_0_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"Les diagrammes comportementaux permettent de visualiser comment les objets interagissent entre eux. Ils sont essentiels pour comprendre le flux des actions dans un système."</a:t>
            </a:r>
            <a:endParaRPr/>
          </a:p>
        </p:txBody>
      </p:sp>
      <p:sp>
        <p:nvSpPr>
          <p:cNvPr id="736" name="Google Shape;736;g30542eeb867_0_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0542eeb867_0_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5" name="Google Shape;745;g30542eeb867_0_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p>
        </p:txBody>
      </p:sp>
      <p:sp>
        <p:nvSpPr>
          <p:cNvPr id="746" name="Google Shape;746;g30542eeb867_0_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aed57810c0_0_2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g2aed57810c0_0_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800"/>
              <a:buFont typeface="Arial"/>
              <a:buNone/>
            </a:pPr>
            <a:r>
              <a:rPr i="1" lang="fr-FR" sz="1400">
                <a:solidFill>
                  <a:srgbClr val="262626"/>
                </a:solidFill>
                <a:latin typeface="Lato"/>
                <a:ea typeface="Lato"/>
                <a:cs typeface="Lato"/>
                <a:sym typeface="Lato"/>
              </a:rPr>
              <a:t>Expliquez à vos stagiaires qu’après la formation ils pourront rejouer cette formation ou revoir certains point grâce à la cohérence de vos contenus. Grâce à la table des matière ils pourront revenir directement sur  les chapitres qui les interessent, et ils auront les mêmes repairs sur votre github parce que vous avez pensé à versionner à chaque chapitre et que le nom de chaque version est exactement le même que le titre donné à chaque chapitre. Vous donnerez ainsi l’impression aux stagiaires que vous avez produits des efforts de préparation et d’organisation pour leur apporter une formation de meilleure qualité. Vous pourrez aussi utiliser votre github et les heures de chaque comit pour savoir si le timing que vous aviez imaginé en préparant votre formation est conforme à la réalité ou si au contraire vous devez revoir votre timing sur la prochaine session.</a:t>
            </a:r>
            <a:endParaRPr/>
          </a:p>
        </p:txBody>
      </p:sp>
      <p:sp>
        <p:nvSpPr>
          <p:cNvPr id="145" name="Google Shape;145;g2aed57810c0_0_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30542eeb867_0_7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3" name="Google Shape;753;g30542eeb867_0_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p>
        </p:txBody>
      </p:sp>
      <p:sp>
        <p:nvSpPr>
          <p:cNvPr id="754" name="Google Shape;754;g30542eeb867_0_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0542eeb867_0_7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g30542eeb867_0_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fr-FR"/>
              <a:t>“Un message synchrone DOIT attendre une réponse de la part du destinataire”</a:t>
            </a:r>
            <a:endParaRPr/>
          </a:p>
        </p:txBody>
      </p:sp>
      <p:sp>
        <p:nvSpPr>
          <p:cNvPr id="761" name="Google Shape;761;g30542eeb867_0_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0542eeb867_0_8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 name="Google Shape;768;g30542eeb867_0_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p>
        </p:txBody>
      </p:sp>
      <p:sp>
        <p:nvSpPr>
          <p:cNvPr id="769" name="Google Shape;769;g30542eeb867_0_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0542eeb867_0_1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6" name="Google Shape;776;g30542eeb867_0_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p>
        </p:txBody>
      </p:sp>
      <p:sp>
        <p:nvSpPr>
          <p:cNvPr id="777" name="Google Shape;777;g30542eeb867_0_1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0542eeb867_0_1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5" name="Google Shape;785;g30542eeb867_0_1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p>
        </p:txBody>
      </p:sp>
      <p:sp>
        <p:nvSpPr>
          <p:cNvPr id="786" name="Google Shape;786;g30542eeb867_0_1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0542eeb867_0_1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 name="Google Shape;793;g30542eeb867_0_1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p>
        </p:txBody>
      </p:sp>
      <p:sp>
        <p:nvSpPr>
          <p:cNvPr id="794" name="Google Shape;794;g30542eeb867_0_1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30542eeb867_0_14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1" name="Google Shape;801;g30542eeb867_0_1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p>
        </p:txBody>
      </p:sp>
      <p:sp>
        <p:nvSpPr>
          <p:cNvPr id="802" name="Google Shape;802;g30542eeb867_0_1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30542eeb867_0_15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9" name="Google Shape;809;g30542eeb867_0_1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p>
        </p:txBody>
      </p:sp>
      <p:sp>
        <p:nvSpPr>
          <p:cNvPr id="810" name="Google Shape;810;g30542eeb867_0_1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0542eeb867_0_16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7" name="Google Shape;817;g30542eeb867_0_1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p>
        </p:txBody>
      </p:sp>
      <p:sp>
        <p:nvSpPr>
          <p:cNvPr id="818" name="Google Shape;818;g30542eeb867_0_1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0542eeb867_0_17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4" name="Google Shape;824;g30542eeb867_0_1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a:p>
        </p:txBody>
      </p:sp>
      <p:sp>
        <p:nvSpPr>
          <p:cNvPr id="825" name="Google Shape;825;g30542eeb867_0_1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7.png"/><Relationship Id="rId7"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showMasterSp="0">
  <p:cSld name="Diapositive de titre">
    <p:spTree>
      <p:nvGrpSpPr>
        <p:cNvPr id="14" name="Shape 14"/>
        <p:cNvGrpSpPr/>
        <p:nvPr/>
      </p:nvGrpSpPr>
      <p:grpSpPr>
        <a:xfrm>
          <a:off x="0" y="0"/>
          <a:ext cx="0" cy="0"/>
          <a:chOff x="0" y="0"/>
          <a:chExt cx="0" cy="0"/>
        </a:xfrm>
      </p:grpSpPr>
      <p:sp>
        <p:nvSpPr>
          <p:cNvPr id="15" name="Google Shape;15;p3"/>
          <p:cNvSpPr txBox="1"/>
          <p:nvPr/>
        </p:nvSpPr>
        <p:spPr>
          <a:xfrm>
            <a:off x="5262650" y="3219125"/>
            <a:ext cx="36243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FBFBFB"/>
              </a:solidFill>
              <a:latin typeface="Lato"/>
              <a:ea typeface="Lato"/>
              <a:cs typeface="Lato"/>
              <a:sym typeface="Lato"/>
            </a:endParaRPr>
          </a:p>
        </p:txBody>
      </p:sp>
      <p:sp>
        <p:nvSpPr>
          <p:cNvPr id="16" name="Google Shape;16;p3"/>
          <p:cNvSpPr/>
          <p:nvPr/>
        </p:nvSpPr>
        <p:spPr>
          <a:xfrm>
            <a:off x="1224359" y="0"/>
            <a:ext cx="7919641" cy="5715000"/>
          </a:xfrm>
          <a:prstGeom prst="rect">
            <a:avLst/>
          </a:prstGeom>
          <a:solidFill>
            <a:srgbClr val="1C1D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C1D3B"/>
              </a:solidFill>
              <a:latin typeface="Calibri"/>
              <a:ea typeface="Calibri"/>
              <a:cs typeface="Calibri"/>
              <a:sym typeface="Calibri"/>
            </a:endParaRPr>
          </a:p>
        </p:txBody>
      </p:sp>
      <p:cxnSp>
        <p:nvCxnSpPr>
          <p:cNvPr id="17" name="Google Shape;17;p3"/>
          <p:cNvCxnSpPr/>
          <p:nvPr/>
        </p:nvCxnSpPr>
        <p:spPr>
          <a:xfrm>
            <a:off x="5334183" y="3142654"/>
            <a:ext cx="3263434" cy="0"/>
          </a:xfrm>
          <a:prstGeom prst="straightConnector1">
            <a:avLst/>
          </a:prstGeom>
          <a:noFill/>
          <a:ln cap="flat" cmpd="sng" w="12700">
            <a:solidFill>
              <a:schemeClr val="lt1"/>
            </a:solidFill>
            <a:prstDash val="solid"/>
            <a:round/>
            <a:headEnd len="sm" w="sm" type="none"/>
            <a:tailEnd len="sm" w="sm" type="none"/>
          </a:ln>
        </p:spPr>
      </p:cxnSp>
      <p:sp>
        <p:nvSpPr>
          <p:cNvPr id="18" name="Google Shape;18;p3"/>
          <p:cNvSpPr txBox="1"/>
          <p:nvPr/>
        </p:nvSpPr>
        <p:spPr>
          <a:xfrm>
            <a:off x="5110309" y="2050508"/>
            <a:ext cx="3624193" cy="1015663"/>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4000"/>
              <a:buFont typeface="Arial"/>
              <a:buNone/>
            </a:pPr>
            <a:r>
              <a:rPr b="0" i="0" lang="fr-FR" sz="4000" u="none" cap="none" strike="noStrike">
                <a:solidFill>
                  <a:schemeClr val="lt1"/>
                </a:solidFill>
                <a:latin typeface="Montserrat ExtraBold"/>
                <a:ea typeface="Montserrat ExtraBold"/>
                <a:cs typeface="Montserrat ExtraBold"/>
                <a:sym typeface="Montserrat ExtraBold"/>
              </a:rPr>
              <a:t>FORMATION</a:t>
            </a:r>
            <a:br>
              <a:rPr b="1" i="0" lang="fr-FR" sz="2000" u="none" cap="none" strike="noStrike">
                <a:solidFill>
                  <a:schemeClr val="lt1"/>
                </a:solidFill>
                <a:latin typeface="Montserrat"/>
                <a:ea typeface="Montserrat"/>
                <a:cs typeface="Montserrat"/>
                <a:sym typeface="Montserrat"/>
              </a:rPr>
            </a:br>
            <a:r>
              <a:rPr b="0" i="0" lang="fr-FR" sz="2000" u="none" cap="none" strike="noStrike">
                <a:solidFill>
                  <a:schemeClr val="lt1"/>
                </a:solidFill>
                <a:latin typeface="Montserrat"/>
                <a:ea typeface="Montserrat"/>
                <a:cs typeface="Montserrat"/>
                <a:sym typeface="Montserrat"/>
              </a:rPr>
              <a:t>IT - Digital - Management</a:t>
            </a:r>
            <a:endParaRPr b="0" i="0" sz="1400" u="none" cap="none" strike="noStrike">
              <a:solidFill>
                <a:srgbClr val="000000"/>
              </a:solidFill>
              <a:latin typeface="Arial"/>
              <a:ea typeface="Arial"/>
              <a:cs typeface="Arial"/>
              <a:sym typeface="Arial"/>
            </a:endParaRPr>
          </a:p>
        </p:txBody>
      </p:sp>
      <p:pic>
        <p:nvPicPr>
          <p:cNvPr id="19" name="Google Shape;19;p3"/>
          <p:cNvPicPr preferRelativeResize="0"/>
          <p:nvPr/>
        </p:nvPicPr>
        <p:blipFill rotWithShape="1">
          <a:blip r:embed="rId2">
            <a:alphaModFix/>
          </a:blip>
          <a:srcRect b="0" l="0" r="0" t="0"/>
          <a:stretch/>
        </p:blipFill>
        <p:spPr>
          <a:xfrm>
            <a:off x="887184" y="454377"/>
            <a:ext cx="674349" cy="674431"/>
          </a:xfrm>
          <a:prstGeom prst="rect">
            <a:avLst/>
          </a:prstGeom>
          <a:noFill/>
          <a:ln>
            <a:noFill/>
          </a:ln>
        </p:spPr>
      </p:pic>
      <p:sp>
        <p:nvSpPr>
          <p:cNvPr id="20" name="Google Shape;20;p3"/>
          <p:cNvSpPr txBox="1"/>
          <p:nvPr/>
        </p:nvSpPr>
        <p:spPr>
          <a:xfrm>
            <a:off x="5044777" y="5033866"/>
            <a:ext cx="3687167"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fr-FR" sz="1200" u="none" cap="none" strike="noStrike">
                <a:solidFill>
                  <a:schemeClr val="lt1"/>
                </a:solidFill>
                <a:latin typeface="Lato"/>
                <a:ea typeface="Lato"/>
                <a:cs typeface="Lato"/>
                <a:sym typeface="Lato"/>
              </a:rPr>
              <a:t>m2iformation</a:t>
            </a:r>
            <a:r>
              <a:rPr b="1" i="0" lang="fr-FR" sz="1200" u="none" cap="none" strike="noStrike">
                <a:solidFill>
                  <a:srgbClr val="D90011"/>
                </a:solidFill>
                <a:latin typeface="Lato"/>
                <a:ea typeface="Lato"/>
                <a:cs typeface="Lato"/>
                <a:sym typeface="Lato"/>
              </a:rPr>
              <a:t>.</a:t>
            </a:r>
            <a:r>
              <a:rPr b="1" i="0" lang="fr-FR" sz="1200" u="none" cap="none" strike="noStrike">
                <a:solidFill>
                  <a:schemeClr val="lt1"/>
                </a:solidFill>
                <a:latin typeface="Lato"/>
                <a:ea typeface="Lato"/>
                <a:cs typeface="Lato"/>
                <a:sym typeface="Lato"/>
              </a:rPr>
              <a:t>fr</a:t>
            </a:r>
            <a:endParaRPr b="0" i="0" sz="1400" u="none" cap="none" strike="noStrike">
              <a:solidFill>
                <a:srgbClr val="000000"/>
              </a:solidFill>
              <a:latin typeface="Arial"/>
              <a:ea typeface="Arial"/>
              <a:cs typeface="Arial"/>
              <a:sym typeface="Arial"/>
            </a:endParaRPr>
          </a:p>
        </p:txBody>
      </p:sp>
      <p:grpSp>
        <p:nvGrpSpPr>
          <p:cNvPr id="21" name="Google Shape;21;p3"/>
          <p:cNvGrpSpPr/>
          <p:nvPr/>
        </p:nvGrpSpPr>
        <p:grpSpPr>
          <a:xfrm>
            <a:off x="6339268" y="5045590"/>
            <a:ext cx="1098183" cy="268376"/>
            <a:chOff x="6351055" y="4259818"/>
            <a:chExt cx="1453357" cy="355174"/>
          </a:xfrm>
        </p:grpSpPr>
        <p:pic>
          <p:nvPicPr>
            <p:cNvPr descr="Une image contenant texte, clipart&#10;&#10;Description générée automatiquement" id="22" name="Google Shape;22;p3"/>
            <p:cNvPicPr preferRelativeResize="0"/>
            <p:nvPr/>
          </p:nvPicPr>
          <p:blipFill rotWithShape="1">
            <a:blip r:embed="rId3">
              <a:alphaModFix/>
            </a:blip>
            <a:srcRect b="0" l="0" r="0" t="0"/>
            <a:stretch/>
          </p:blipFill>
          <p:spPr>
            <a:xfrm>
              <a:off x="7087297" y="4259819"/>
              <a:ext cx="352084" cy="355172"/>
            </a:xfrm>
            <a:prstGeom prst="rect">
              <a:avLst/>
            </a:prstGeom>
            <a:noFill/>
            <a:ln>
              <a:noFill/>
            </a:ln>
          </p:spPr>
        </p:pic>
        <p:pic>
          <p:nvPicPr>
            <p:cNvPr id="23" name="Google Shape;23;p3"/>
            <p:cNvPicPr preferRelativeResize="0"/>
            <p:nvPr/>
          </p:nvPicPr>
          <p:blipFill rotWithShape="1">
            <a:blip r:embed="rId4">
              <a:alphaModFix/>
            </a:blip>
            <a:srcRect b="0" l="0" r="0" t="0"/>
            <a:stretch/>
          </p:blipFill>
          <p:spPr>
            <a:xfrm>
              <a:off x="6351055" y="4259818"/>
              <a:ext cx="355174" cy="355174"/>
            </a:xfrm>
            <a:prstGeom prst="rect">
              <a:avLst/>
            </a:prstGeom>
            <a:noFill/>
            <a:ln>
              <a:noFill/>
            </a:ln>
          </p:spPr>
        </p:pic>
        <p:pic>
          <p:nvPicPr>
            <p:cNvPr descr="Une image contenant texte&#10;&#10;Description générée automatiquement" id="24" name="Google Shape;24;p3"/>
            <p:cNvPicPr preferRelativeResize="0"/>
            <p:nvPr/>
          </p:nvPicPr>
          <p:blipFill rotWithShape="1">
            <a:blip r:embed="rId5">
              <a:alphaModFix/>
            </a:blip>
            <a:srcRect b="0" l="0" r="0" t="0"/>
            <a:stretch/>
          </p:blipFill>
          <p:spPr>
            <a:xfrm>
              <a:off x="6719176" y="4259818"/>
              <a:ext cx="355174" cy="355174"/>
            </a:xfrm>
            <a:prstGeom prst="rect">
              <a:avLst/>
            </a:prstGeom>
            <a:noFill/>
            <a:ln>
              <a:noFill/>
            </a:ln>
          </p:spPr>
        </p:pic>
        <p:pic>
          <p:nvPicPr>
            <p:cNvPr id="25" name="Google Shape;25;p3"/>
            <p:cNvPicPr preferRelativeResize="0"/>
            <p:nvPr/>
          </p:nvPicPr>
          <p:blipFill rotWithShape="1">
            <a:blip r:embed="rId6">
              <a:alphaModFix/>
            </a:blip>
            <a:srcRect b="0" l="0" r="0" t="0"/>
            <a:stretch/>
          </p:blipFill>
          <p:spPr>
            <a:xfrm>
              <a:off x="7452328" y="4259819"/>
              <a:ext cx="352084" cy="355172"/>
            </a:xfrm>
            <a:prstGeom prst="rect">
              <a:avLst/>
            </a:prstGeom>
            <a:noFill/>
            <a:ln>
              <a:noFill/>
            </a:ln>
          </p:spPr>
        </p:pic>
      </p:grpSp>
      <p:sp>
        <p:nvSpPr>
          <p:cNvPr id="26" name="Google Shape;26;p3"/>
          <p:cNvSpPr txBox="1"/>
          <p:nvPr>
            <p:ph idx="1" type="subTitle"/>
          </p:nvPr>
        </p:nvSpPr>
        <p:spPr>
          <a:xfrm>
            <a:off x="5334175" y="3219125"/>
            <a:ext cx="3263400" cy="341400"/>
          </a:xfrm>
          <a:prstGeom prst="rect">
            <a:avLst/>
          </a:prstGeom>
        </p:spPr>
        <p:txBody>
          <a:bodyPr anchorCtr="0" anchor="t" bIns="91425" lIns="0" spcFirstLastPara="1" rIns="0" wrap="square" tIns="91425">
            <a:normAutofit/>
          </a:bodyPr>
          <a:lstStyle>
            <a:lvl1pPr lvl="0">
              <a:spcBef>
                <a:spcPts val="360"/>
              </a:spcBef>
              <a:spcAft>
                <a:spcPts val="0"/>
              </a:spcAft>
              <a:buClr>
                <a:srgbClr val="FBFBFB"/>
              </a:buClr>
              <a:buSzPts val="1800"/>
              <a:buNone/>
              <a:defRPr>
                <a:solidFill>
                  <a:srgbClr val="FBFBFB"/>
                </a:solidFill>
              </a:defRPr>
            </a:lvl1pPr>
            <a:lvl2pPr lvl="1">
              <a:spcBef>
                <a:spcPts val="320"/>
              </a:spcBef>
              <a:spcAft>
                <a:spcPts val="0"/>
              </a:spcAft>
              <a:buSzPts val="1600"/>
              <a:buNone/>
              <a:defRPr/>
            </a:lvl2pPr>
            <a:lvl3pPr lvl="2">
              <a:spcBef>
                <a:spcPts val="280"/>
              </a:spcBef>
              <a:spcAft>
                <a:spcPts val="0"/>
              </a:spcAft>
              <a:buSzPts val="14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p:cSld name="Titre seul">
    <p:bg>
      <p:bgPr>
        <a:solidFill>
          <a:schemeClr val="lt1"/>
        </a:solidFill>
      </p:bgPr>
    </p:bg>
    <p:spTree>
      <p:nvGrpSpPr>
        <p:cNvPr id="80" name="Shape 80"/>
        <p:cNvGrpSpPr/>
        <p:nvPr/>
      </p:nvGrpSpPr>
      <p:grpSpPr>
        <a:xfrm>
          <a:off x="0" y="0"/>
          <a:ext cx="0" cy="0"/>
          <a:chOff x="0" y="0"/>
          <a:chExt cx="0" cy="0"/>
        </a:xfrm>
      </p:grpSpPr>
      <p:sp>
        <p:nvSpPr>
          <p:cNvPr id="81" name="Google Shape;81;p10"/>
          <p:cNvSpPr txBox="1"/>
          <p:nvPr>
            <p:ph type="title"/>
          </p:nvPr>
        </p:nvSpPr>
        <p:spPr>
          <a:xfrm>
            <a:off x="914399" y="276036"/>
            <a:ext cx="7928450" cy="47940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2400"/>
              <a:buFont typeface="Montserrat ExtraBold"/>
              <a:buNone/>
              <a:defRPr sz="2400">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e en page personnalisée 1">
  <p:cSld name="CUSTOM">
    <p:spTree>
      <p:nvGrpSpPr>
        <p:cNvPr id="82" name="Shape 82"/>
        <p:cNvGrpSpPr/>
        <p:nvPr/>
      </p:nvGrpSpPr>
      <p:grpSpPr>
        <a:xfrm>
          <a:off x="0" y="0"/>
          <a:ext cx="0" cy="0"/>
          <a:chOff x="0" y="0"/>
          <a:chExt cx="0" cy="0"/>
        </a:xfrm>
      </p:grpSpPr>
      <p:sp>
        <p:nvSpPr>
          <p:cNvPr id="83" name="Google Shape;83;g302faa92401_0_155"/>
          <p:cNvSpPr/>
          <p:nvPr/>
        </p:nvSpPr>
        <p:spPr>
          <a:xfrm>
            <a:off x="4571925" y="0"/>
            <a:ext cx="4572000" cy="5715000"/>
          </a:xfrm>
          <a:prstGeom prst="rect">
            <a:avLst/>
          </a:prstGeom>
          <a:solidFill>
            <a:srgbClr val="1C1D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Calibri"/>
              <a:ea typeface="Calibri"/>
              <a:cs typeface="Calibri"/>
              <a:sym typeface="Calibri"/>
            </a:endParaRPr>
          </a:p>
        </p:txBody>
      </p:sp>
      <p:sp>
        <p:nvSpPr>
          <p:cNvPr id="84" name="Google Shape;84;g302faa92401_0_155"/>
          <p:cNvSpPr txBox="1"/>
          <p:nvPr>
            <p:ph type="title"/>
          </p:nvPr>
        </p:nvSpPr>
        <p:spPr>
          <a:xfrm>
            <a:off x="908926" y="276025"/>
            <a:ext cx="3663000" cy="479400"/>
          </a:xfrm>
          <a:prstGeom prst="rect">
            <a:avLst/>
          </a:prstGeom>
        </p:spPr>
        <p:txBody>
          <a:bodyPr anchorCtr="0" anchor="t" bIns="45700" lIns="91425" spcFirstLastPara="1" rIns="91425" wrap="square" tIns="45700">
            <a:norm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g302faa92401_0_155"/>
          <p:cNvSpPr txBox="1"/>
          <p:nvPr/>
        </p:nvSpPr>
        <p:spPr>
          <a:xfrm>
            <a:off x="5149158" y="5240873"/>
            <a:ext cx="36873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1" i="0" lang="fr-FR" sz="900" u="none" cap="none" strike="noStrike">
                <a:solidFill>
                  <a:schemeClr val="lt1"/>
                </a:solidFill>
                <a:latin typeface="Lato"/>
                <a:ea typeface="Lato"/>
                <a:cs typeface="Lato"/>
                <a:sym typeface="Lato"/>
              </a:rPr>
              <a:t>m2iformation</a:t>
            </a:r>
            <a:r>
              <a:rPr b="1" i="0" lang="fr-FR" sz="900" u="none" cap="none" strike="noStrike">
                <a:solidFill>
                  <a:srgbClr val="D90011"/>
                </a:solidFill>
                <a:latin typeface="Lato"/>
                <a:ea typeface="Lato"/>
                <a:cs typeface="Lato"/>
                <a:sym typeface="Lato"/>
              </a:rPr>
              <a:t>.</a:t>
            </a:r>
            <a:r>
              <a:rPr b="1" i="0" lang="fr-FR" sz="900" u="none" cap="none" strike="noStrike">
                <a:solidFill>
                  <a:schemeClr val="lt1"/>
                </a:solidFill>
                <a:latin typeface="Lato"/>
                <a:ea typeface="Lato"/>
                <a:cs typeface="Lato"/>
                <a:sym typeface="Lato"/>
              </a:rPr>
              <a:t>fr</a:t>
            </a:r>
            <a:endParaRPr b="0" i="0" sz="1400" u="none" cap="none" strike="noStrike">
              <a:solidFill>
                <a:srgbClr val="000000"/>
              </a:solidFill>
              <a:latin typeface="Arial"/>
              <a:ea typeface="Arial"/>
              <a:cs typeface="Arial"/>
              <a:sym typeface="Arial"/>
            </a:endParaRPr>
          </a:p>
        </p:txBody>
      </p:sp>
      <p:sp>
        <p:nvSpPr>
          <p:cNvPr id="86" name="Google Shape;86;g302faa92401_0_155"/>
          <p:cNvSpPr txBox="1"/>
          <p:nvPr>
            <p:ph idx="1" type="body"/>
          </p:nvPr>
        </p:nvSpPr>
        <p:spPr>
          <a:xfrm>
            <a:off x="303225" y="947575"/>
            <a:ext cx="4268700" cy="4293300"/>
          </a:xfrm>
          <a:prstGeom prst="rect">
            <a:avLst/>
          </a:prstGeom>
        </p:spPr>
        <p:txBody>
          <a:bodyPr anchorCtr="0" anchor="t" bIns="91425" lIns="91425" spcFirstLastPara="1" rIns="180000" wrap="square" tIns="91425">
            <a:normAutofit/>
          </a:bodyPr>
          <a:lstStyle>
            <a:lvl1pPr indent="-228600" lvl="0" marL="457200">
              <a:spcBef>
                <a:spcPts val="360"/>
              </a:spcBef>
              <a:spcAft>
                <a:spcPts val="0"/>
              </a:spcAft>
              <a:buSzPts val="1800"/>
              <a:buNone/>
              <a:defRPr/>
            </a:lvl1pPr>
            <a:lvl2pPr indent="-330200" lvl="1" marL="914400">
              <a:spcBef>
                <a:spcPts val="320"/>
              </a:spcBef>
              <a:spcAft>
                <a:spcPts val="0"/>
              </a:spcAft>
              <a:buSzPts val="1600"/>
              <a:buChar char="•"/>
              <a:defRPr/>
            </a:lvl2pPr>
            <a:lvl3pPr indent="-317500" lvl="2" marL="1371600">
              <a:spcBef>
                <a:spcPts val="280"/>
              </a:spcBef>
              <a:spcAft>
                <a:spcPts val="0"/>
              </a:spcAft>
              <a:buSzPts val="1400"/>
              <a:buChar char="-"/>
              <a:defRPr/>
            </a:lvl3pPr>
            <a:lvl4pPr indent="-355600" lvl="3" marL="1828800">
              <a:spcBef>
                <a:spcPts val="400"/>
              </a:spcBef>
              <a:spcAft>
                <a:spcPts val="0"/>
              </a:spcAft>
              <a:buSzPts val="2000"/>
              <a:buChar char="–"/>
              <a:defRPr/>
            </a:lvl4pPr>
            <a:lvl5pPr indent="-355600" lvl="4" marL="2286000">
              <a:spcBef>
                <a:spcPts val="400"/>
              </a:spcBef>
              <a:spcAft>
                <a:spcPts val="0"/>
              </a:spcAft>
              <a:buSzPts val="2000"/>
              <a:buChar char="»"/>
              <a:defRPr/>
            </a:lvl5pPr>
            <a:lvl6pPr indent="-355600" lvl="5" marL="2743200">
              <a:spcBef>
                <a:spcPts val="400"/>
              </a:spcBef>
              <a:spcAft>
                <a:spcPts val="0"/>
              </a:spcAft>
              <a:buSzPts val="2000"/>
              <a:buChar char="•"/>
              <a:defRPr/>
            </a:lvl6pPr>
            <a:lvl7pPr indent="-355600" lvl="6" marL="3200400">
              <a:spcBef>
                <a:spcPts val="400"/>
              </a:spcBef>
              <a:spcAft>
                <a:spcPts val="0"/>
              </a:spcAft>
              <a:buSzPts val="2000"/>
              <a:buChar char="•"/>
              <a:defRPr/>
            </a:lvl7pPr>
            <a:lvl8pPr indent="-355600" lvl="7" marL="3657600">
              <a:spcBef>
                <a:spcPts val="400"/>
              </a:spcBef>
              <a:spcAft>
                <a:spcPts val="0"/>
              </a:spcAft>
              <a:buSzPts val="2000"/>
              <a:buChar char="•"/>
              <a:defRPr/>
            </a:lvl8pPr>
            <a:lvl9pPr indent="-355600" lvl="8" marL="4114800">
              <a:spcBef>
                <a:spcPts val="400"/>
              </a:spcBef>
              <a:spcAft>
                <a:spcPts val="0"/>
              </a:spcAft>
              <a:buSzPts val="20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bg>
      <p:bgPr>
        <a:solidFill>
          <a:schemeClr val="lt1"/>
        </a:solidFill>
      </p:bgPr>
    </p:bg>
    <p:spTree>
      <p:nvGrpSpPr>
        <p:cNvPr id="27" name="Shape 27"/>
        <p:cNvGrpSpPr/>
        <p:nvPr/>
      </p:nvGrpSpPr>
      <p:grpSpPr>
        <a:xfrm>
          <a:off x="0" y="0"/>
          <a:ext cx="0" cy="0"/>
          <a:chOff x="0" y="0"/>
          <a:chExt cx="0" cy="0"/>
        </a:xfrm>
      </p:grpSpPr>
      <p:sp>
        <p:nvSpPr>
          <p:cNvPr id="28" name="Google Shape;28;p6"/>
          <p:cNvSpPr txBox="1"/>
          <p:nvPr>
            <p:ph type="title"/>
          </p:nvPr>
        </p:nvSpPr>
        <p:spPr>
          <a:xfrm>
            <a:off x="914399" y="276036"/>
            <a:ext cx="7928450" cy="47940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2400"/>
              <a:buFont typeface="Montserrat ExtraBold"/>
              <a:buNone/>
              <a:defRPr sz="2400">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6"/>
          <p:cNvSpPr txBox="1"/>
          <p:nvPr>
            <p:ph idx="1" type="body"/>
          </p:nvPr>
        </p:nvSpPr>
        <p:spPr>
          <a:xfrm>
            <a:off x="304412" y="946598"/>
            <a:ext cx="8535175" cy="428451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800"/>
              <a:buFont typeface="Lato"/>
              <a:buNone/>
              <a:defRPr/>
            </a:lvl1pPr>
            <a:lvl2pPr indent="-330200" lvl="1" marL="914400" algn="l">
              <a:lnSpc>
                <a:spcPct val="100000"/>
              </a:lnSpc>
              <a:spcBef>
                <a:spcPts val="320"/>
              </a:spcBef>
              <a:spcAft>
                <a:spcPts val="0"/>
              </a:spcAft>
              <a:buClr>
                <a:srgbClr val="D90011"/>
              </a:buClr>
              <a:buSzPts val="1600"/>
              <a:buChar char="•"/>
              <a:defRPr/>
            </a:lvl2pPr>
            <a:lvl3pPr indent="-342900" lvl="2" marL="1371600" algn="l">
              <a:lnSpc>
                <a:spcPct val="100000"/>
              </a:lnSpc>
              <a:spcBef>
                <a:spcPts val="360"/>
              </a:spcBef>
              <a:spcAft>
                <a:spcPts val="0"/>
              </a:spcAft>
              <a:buClr>
                <a:srgbClr val="262626"/>
              </a:buClr>
              <a:buSzPts val="1800"/>
              <a:buChar char="-"/>
              <a:defRPr/>
            </a:lvl3pPr>
            <a:lvl4pPr indent="-342900" lvl="3" marL="1828800" algn="l">
              <a:lnSpc>
                <a:spcPct val="100000"/>
              </a:lnSpc>
              <a:spcBef>
                <a:spcPts val="360"/>
              </a:spcBef>
              <a:spcAft>
                <a:spcPts val="0"/>
              </a:spcAft>
              <a:buClr>
                <a:srgbClr val="262626"/>
              </a:buClr>
              <a:buSzPts val="1800"/>
              <a:buChar char="–"/>
              <a:defRPr/>
            </a:lvl4pPr>
            <a:lvl5pPr indent="-342900" lvl="4" marL="2286000" algn="l">
              <a:lnSpc>
                <a:spcPct val="100000"/>
              </a:lnSpc>
              <a:spcBef>
                <a:spcPts val="360"/>
              </a:spcBef>
              <a:spcAft>
                <a:spcPts val="0"/>
              </a:spcAft>
              <a:buClr>
                <a:srgbClr val="262626"/>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tête de section" showMasterSp="0">
  <p:cSld name="En-tête de section">
    <p:bg>
      <p:bgPr>
        <a:solidFill>
          <a:schemeClr val="lt1"/>
        </a:solidFill>
      </p:bgPr>
    </p:bg>
    <p:spTree>
      <p:nvGrpSpPr>
        <p:cNvPr id="30" name="Shape 30"/>
        <p:cNvGrpSpPr/>
        <p:nvPr/>
      </p:nvGrpSpPr>
      <p:grpSpPr>
        <a:xfrm>
          <a:off x="0" y="0"/>
          <a:ext cx="0" cy="0"/>
          <a:chOff x="0" y="0"/>
          <a:chExt cx="0" cy="0"/>
        </a:xfrm>
      </p:grpSpPr>
      <p:sp>
        <p:nvSpPr>
          <p:cNvPr id="31" name="Google Shape;31;p4"/>
          <p:cNvSpPr/>
          <p:nvPr>
            <p:ph idx="2" type="pic"/>
          </p:nvPr>
        </p:nvSpPr>
        <p:spPr>
          <a:xfrm>
            <a:off x="5683517" y="0"/>
            <a:ext cx="3460483" cy="5715000"/>
          </a:xfrm>
          <a:prstGeom prst="rect">
            <a:avLst/>
          </a:prstGeom>
          <a:noFill/>
          <a:ln>
            <a:noFill/>
          </a:ln>
        </p:spPr>
      </p:sp>
      <p:sp>
        <p:nvSpPr>
          <p:cNvPr id="32" name="Google Shape;32;p4"/>
          <p:cNvSpPr/>
          <p:nvPr/>
        </p:nvSpPr>
        <p:spPr>
          <a:xfrm>
            <a:off x="878177" y="1502229"/>
            <a:ext cx="7369629" cy="2699658"/>
          </a:xfrm>
          <a:prstGeom prst="rect">
            <a:avLst/>
          </a:prstGeom>
          <a:solidFill>
            <a:srgbClr val="1C1D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Calibri"/>
              <a:ea typeface="Calibri"/>
              <a:cs typeface="Calibri"/>
              <a:sym typeface="Calibri"/>
            </a:endParaRPr>
          </a:p>
        </p:txBody>
      </p:sp>
      <p:sp>
        <p:nvSpPr>
          <p:cNvPr id="33" name="Google Shape;33;p4"/>
          <p:cNvSpPr txBox="1"/>
          <p:nvPr>
            <p:ph type="title"/>
          </p:nvPr>
        </p:nvSpPr>
        <p:spPr>
          <a:xfrm>
            <a:off x="1371530" y="2726654"/>
            <a:ext cx="6382921" cy="541673"/>
          </a:xfrm>
          <a:prstGeom prst="rect">
            <a:avLst/>
          </a:prstGeom>
          <a:noFill/>
          <a:ln>
            <a:noFill/>
          </a:ln>
        </p:spPr>
        <p:txBody>
          <a:bodyPr anchorCtr="0" anchor="t" bIns="45700" lIns="91425" spcFirstLastPara="1" rIns="91425" wrap="square" tIns="45700">
            <a:normAutofit/>
          </a:bodyPr>
          <a:lstStyle>
            <a:lvl1pPr lvl="0" algn="r">
              <a:lnSpc>
                <a:spcPct val="100000"/>
              </a:lnSpc>
              <a:spcBef>
                <a:spcPts val="0"/>
              </a:spcBef>
              <a:spcAft>
                <a:spcPts val="0"/>
              </a:spcAft>
              <a:buClr>
                <a:schemeClr val="lt1"/>
              </a:buClr>
              <a:buSzPts val="2800"/>
              <a:buFont typeface="Montserrat ExtraBold"/>
              <a:buNone/>
              <a:defRPr b="1" sz="2800" cap="none">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34" name="Google Shape;34;p4"/>
          <p:cNvCxnSpPr/>
          <p:nvPr/>
        </p:nvCxnSpPr>
        <p:spPr>
          <a:xfrm>
            <a:off x="4188719" y="3329871"/>
            <a:ext cx="3460483" cy="0"/>
          </a:xfrm>
          <a:prstGeom prst="straightConnector1">
            <a:avLst/>
          </a:prstGeom>
          <a:noFill/>
          <a:ln cap="flat" cmpd="sng" w="12700">
            <a:solidFill>
              <a:schemeClr val="lt1"/>
            </a:solidFill>
            <a:prstDash val="solid"/>
            <a:round/>
            <a:headEnd len="sm" w="sm" type="none"/>
            <a:tailEnd len="sm" w="sm" type="none"/>
          </a:ln>
        </p:spPr>
      </p:cxnSp>
      <p:pic>
        <p:nvPicPr>
          <p:cNvPr id="35" name="Google Shape;35;p4"/>
          <p:cNvPicPr preferRelativeResize="0"/>
          <p:nvPr/>
        </p:nvPicPr>
        <p:blipFill rotWithShape="1">
          <a:blip r:embed="rId2">
            <a:alphaModFix/>
          </a:blip>
          <a:srcRect b="0" l="0" r="0" t="0"/>
          <a:stretch/>
        </p:blipFill>
        <p:spPr>
          <a:xfrm>
            <a:off x="290639" y="336094"/>
            <a:ext cx="359244" cy="359288"/>
          </a:xfrm>
          <a:prstGeom prst="rect">
            <a:avLst/>
          </a:prstGeom>
          <a:noFill/>
          <a:ln>
            <a:noFill/>
          </a:ln>
        </p:spPr>
      </p:pic>
      <p:sp>
        <p:nvSpPr>
          <p:cNvPr id="36" name="Google Shape;36;p4"/>
          <p:cNvSpPr txBox="1"/>
          <p:nvPr/>
        </p:nvSpPr>
        <p:spPr>
          <a:xfrm>
            <a:off x="5149158" y="5240873"/>
            <a:ext cx="3687167"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1" i="0" lang="fr-FR" sz="900" u="none" cap="none" strike="noStrike">
                <a:solidFill>
                  <a:schemeClr val="lt1"/>
                </a:solidFill>
                <a:latin typeface="Lato"/>
                <a:ea typeface="Lato"/>
                <a:cs typeface="Lato"/>
                <a:sym typeface="Lato"/>
              </a:rPr>
              <a:t>m2iformation</a:t>
            </a:r>
            <a:r>
              <a:rPr b="1" i="0" lang="fr-FR" sz="900" u="none" cap="none" strike="noStrike">
                <a:solidFill>
                  <a:srgbClr val="D90011"/>
                </a:solidFill>
                <a:latin typeface="Lato"/>
                <a:ea typeface="Lato"/>
                <a:cs typeface="Lato"/>
                <a:sym typeface="Lato"/>
              </a:rPr>
              <a:t>.</a:t>
            </a:r>
            <a:r>
              <a:rPr b="1" i="0" lang="fr-FR" sz="900" u="none" cap="none" strike="noStrike">
                <a:solidFill>
                  <a:schemeClr val="lt1"/>
                </a:solidFill>
                <a:latin typeface="Lato"/>
                <a:ea typeface="Lato"/>
                <a:cs typeface="Lato"/>
                <a:sym typeface="Lato"/>
              </a:rPr>
              <a:t>fr</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 showMasterSp="0">
  <p:cSld name="der">
    <p:bg>
      <p:bgPr>
        <a:solidFill>
          <a:schemeClr val="lt1"/>
        </a:solidFill>
      </p:bgPr>
    </p:bg>
    <p:spTree>
      <p:nvGrpSpPr>
        <p:cNvPr id="37" name="Shape 37"/>
        <p:cNvGrpSpPr/>
        <p:nvPr/>
      </p:nvGrpSpPr>
      <p:grpSpPr>
        <a:xfrm>
          <a:off x="0" y="0"/>
          <a:ext cx="0" cy="0"/>
          <a:chOff x="0" y="0"/>
          <a:chExt cx="0" cy="0"/>
        </a:xfrm>
      </p:grpSpPr>
      <p:sp>
        <p:nvSpPr>
          <p:cNvPr id="38" name="Google Shape;38;p11"/>
          <p:cNvSpPr/>
          <p:nvPr/>
        </p:nvSpPr>
        <p:spPr>
          <a:xfrm>
            <a:off x="1224359" y="0"/>
            <a:ext cx="7919641" cy="4688041"/>
          </a:xfrm>
          <a:prstGeom prst="rect">
            <a:avLst/>
          </a:prstGeom>
          <a:solidFill>
            <a:srgbClr val="1C1D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C1D3B"/>
              </a:solidFill>
              <a:latin typeface="Calibri"/>
              <a:ea typeface="Calibri"/>
              <a:cs typeface="Calibri"/>
              <a:sym typeface="Calibri"/>
            </a:endParaRPr>
          </a:p>
        </p:txBody>
      </p:sp>
      <p:sp>
        <p:nvSpPr>
          <p:cNvPr id="39" name="Google Shape;39;p11"/>
          <p:cNvSpPr txBox="1"/>
          <p:nvPr>
            <p:ph type="title"/>
          </p:nvPr>
        </p:nvSpPr>
        <p:spPr>
          <a:xfrm>
            <a:off x="2516895" y="1810025"/>
            <a:ext cx="6127651" cy="479404"/>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Clr>
                <a:schemeClr val="lt1"/>
              </a:buClr>
              <a:buSzPts val="2400"/>
              <a:buFont typeface="Montserrat ExtraBold"/>
              <a:buNone/>
              <a:defRPr>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40" name="Google Shape;40;p11"/>
          <p:cNvCxnSpPr/>
          <p:nvPr/>
        </p:nvCxnSpPr>
        <p:spPr>
          <a:xfrm>
            <a:off x="7974715" y="2596888"/>
            <a:ext cx="609601" cy="0"/>
          </a:xfrm>
          <a:prstGeom prst="straightConnector1">
            <a:avLst/>
          </a:prstGeom>
          <a:noFill/>
          <a:ln cap="flat" cmpd="sng" w="12700">
            <a:solidFill>
              <a:schemeClr val="lt1"/>
            </a:solidFill>
            <a:prstDash val="solid"/>
            <a:round/>
            <a:headEnd len="sm" w="sm" type="none"/>
            <a:tailEnd len="sm" w="sm" type="none"/>
          </a:ln>
        </p:spPr>
      </p:cxnSp>
      <p:pic>
        <p:nvPicPr>
          <p:cNvPr descr="Une image contenant texte, équipement électronique, moniteur, intérieur&#10;&#10;Description générée automatiquement" id="41" name="Google Shape;41;p11"/>
          <p:cNvPicPr preferRelativeResize="0"/>
          <p:nvPr/>
        </p:nvPicPr>
        <p:blipFill rotWithShape="1">
          <a:blip r:embed="rId2">
            <a:alphaModFix/>
          </a:blip>
          <a:srcRect b="0" l="0" r="0" t="0"/>
          <a:stretch/>
        </p:blipFill>
        <p:spPr>
          <a:xfrm>
            <a:off x="404398" y="3426531"/>
            <a:ext cx="3924649" cy="1815150"/>
          </a:xfrm>
          <a:prstGeom prst="rect">
            <a:avLst/>
          </a:prstGeom>
          <a:noFill/>
          <a:ln>
            <a:noFill/>
          </a:ln>
        </p:spPr>
      </p:pic>
      <p:sp>
        <p:nvSpPr>
          <p:cNvPr id="42" name="Google Shape;42;p11"/>
          <p:cNvSpPr txBox="1"/>
          <p:nvPr/>
        </p:nvSpPr>
        <p:spPr>
          <a:xfrm>
            <a:off x="4954821" y="4833090"/>
            <a:ext cx="3687167"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1" i="0" lang="fr-FR" sz="1200" u="none" cap="none" strike="noStrike">
                <a:solidFill>
                  <a:schemeClr val="dk1"/>
                </a:solidFill>
                <a:latin typeface="Lato"/>
                <a:ea typeface="Lato"/>
                <a:cs typeface="Lato"/>
                <a:sym typeface="Lato"/>
              </a:rPr>
              <a:t>m2iformation</a:t>
            </a:r>
            <a:r>
              <a:rPr b="1" i="0" lang="fr-FR" sz="1200" u="none" cap="none" strike="noStrike">
                <a:solidFill>
                  <a:srgbClr val="D90011"/>
                </a:solidFill>
                <a:latin typeface="Lato"/>
                <a:ea typeface="Lato"/>
                <a:cs typeface="Lato"/>
                <a:sym typeface="Lato"/>
              </a:rPr>
              <a:t>.</a:t>
            </a:r>
            <a:r>
              <a:rPr b="1" i="0" lang="fr-FR" sz="1200" u="none" cap="none" strike="noStrike">
                <a:solidFill>
                  <a:schemeClr val="dk1"/>
                </a:solidFill>
                <a:latin typeface="Lato"/>
                <a:ea typeface="Lato"/>
                <a:cs typeface="Lato"/>
                <a:sym typeface="Lato"/>
              </a:rPr>
              <a:t>fr</a:t>
            </a:r>
            <a:endParaRPr b="0" i="0" sz="1400" u="none" cap="none" strike="noStrike">
              <a:solidFill>
                <a:srgbClr val="000000"/>
              </a:solidFill>
              <a:latin typeface="Arial"/>
              <a:ea typeface="Arial"/>
              <a:cs typeface="Arial"/>
              <a:sym typeface="Arial"/>
            </a:endParaRPr>
          </a:p>
        </p:txBody>
      </p:sp>
      <p:grpSp>
        <p:nvGrpSpPr>
          <p:cNvPr id="43" name="Google Shape;43;p11"/>
          <p:cNvGrpSpPr/>
          <p:nvPr/>
        </p:nvGrpSpPr>
        <p:grpSpPr>
          <a:xfrm>
            <a:off x="6249312" y="4844814"/>
            <a:ext cx="1098183" cy="268376"/>
            <a:chOff x="6351055" y="4259818"/>
            <a:chExt cx="1453357" cy="355174"/>
          </a:xfrm>
        </p:grpSpPr>
        <p:pic>
          <p:nvPicPr>
            <p:cNvPr descr="Une image contenant texte, clipart&#10;&#10;Description générée automatiquement" id="44" name="Google Shape;44;p11"/>
            <p:cNvPicPr preferRelativeResize="0"/>
            <p:nvPr/>
          </p:nvPicPr>
          <p:blipFill rotWithShape="1">
            <a:blip r:embed="rId3">
              <a:alphaModFix/>
            </a:blip>
            <a:srcRect b="0" l="0" r="0" t="0"/>
            <a:stretch/>
          </p:blipFill>
          <p:spPr>
            <a:xfrm>
              <a:off x="7087297" y="4259819"/>
              <a:ext cx="352084" cy="355172"/>
            </a:xfrm>
            <a:prstGeom prst="rect">
              <a:avLst/>
            </a:prstGeom>
            <a:noFill/>
            <a:ln>
              <a:noFill/>
            </a:ln>
          </p:spPr>
        </p:pic>
        <p:pic>
          <p:nvPicPr>
            <p:cNvPr id="45" name="Google Shape;45;p11"/>
            <p:cNvPicPr preferRelativeResize="0"/>
            <p:nvPr/>
          </p:nvPicPr>
          <p:blipFill rotWithShape="1">
            <a:blip r:embed="rId4">
              <a:alphaModFix/>
            </a:blip>
            <a:srcRect b="0" l="0" r="0" t="0"/>
            <a:stretch/>
          </p:blipFill>
          <p:spPr>
            <a:xfrm>
              <a:off x="6351055" y="4259818"/>
              <a:ext cx="355174" cy="355174"/>
            </a:xfrm>
            <a:prstGeom prst="rect">
              <a:avLst/>
            </a:prstGeom>
            <a:noFill/>
            <a:ln>
              <a:noFill/>
            </a:ln>
          </p:spPr>
        </p:pic>
        <p:pic>
          <p:nvPicPr>
            <p:cNvPr descr="Une image contenant texte&#10;&#10;Description générée automatiquement" id="46" name="Google Shape;46;p11"/>
            <p:cNvPicPr preferRelativeResize="0"/>
            <p:nvPr/>
          </p:nvPicPr>
          <p:blipFill rotWithShape="1">
            <a:blip r:embed="rId5">
              <a:alphaModFix/>
            </a:blip>
            <a:srcRect b="0" l="0" r="0" t="0"/>
            <a:stretch/>
          </p:blipFill>
          <p:spPr>
            <a:xfrm>
              <a:off x="6719176" y="4259818"/>
              <a:ext cx="355174" cy="355174"/>
            </a:xfrm>
            <a:prstGeom prst="rect">
              <a:avLst/>
            </a:prstGeom>
            <a:noFill/>
            <a:ln>
              <a:noFill/>
            </a:ln>
          </p:spPr>
        </p:pic>
        <p:pic>
          <p:nvPicPr>
            <p:cNvPr id="47" name="Google Shape;47;p11"/>
            <p:cNvPicPr preferRelativeResize="0"/>
            <p:nvPr/>
          </p:nvPicPr>
          <p:blipFill rotWithShape="1">
            <a:blip r:embed="rId6">
              <a:alphaModFix/>
            </a:blip>
            <a:srcRect b="0" l="0" r="0" t="0"/>
            <a:stretch/>
          </p:blipFill>
          <p:spPr>
            <a:xfrm>
              <a:off x="7452328" y="4259819"/>
              <a:ext cx="352084" cy="355172"/>
            </a:xfrm>
            <a:prstGeom prst="rect">
              <a:avLst/>
            </a:prstGeom>
            <a:noFill/>
            <a:ln>
              <a:noFill/>
            </a:ln>
          </p:spPr>
        </p:pic>
      </p:grpSp>
      <p:pic>
        <p:nvPicPr>
          <p:cNvPr id="48" name="Google Shape;48;p11"/>
          <p:cNvPicPr preferRelativeResize="0"/>
          <p:nvPr/>
        </p:nvPicPr>
        <p:blipFill rotWithShape="1">
          <a:blip r:embed="rId7">
            <a:alphaModFix/>
          </a:blip>
          <a:srcRect b="0" l="0" r="0" t="0"/>
          <a:stretch/>
        </p:blipFill>
        <p:spPr>
          <a:xfrm>
            <a:off x="887184" y="454377"/>
            <a:ext cx="674349" cy="67443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p:cSld name="Vide">
    <p:bg>
      <p:bgPr>
        <a:solidFill>
          <a:schemeClr val="lt1"/>
        </a:solidFill>
      </p:bgPr>
    </p:bg>
    <p:spTree>
      <p:nvGrpSpPr>
        <p:cNvPr id="49" name="Shape 49"/>
        <p:cNvGrpSpPr/>
        <p:nvPr/>
      </p:nvGrpSpPr>
      <p:grpSpPr>
        <a:xfrm>
          <a:off x="0" y="0"/>
          <a:ext cx="0" cy="0"/>
          <a:chOff x="0" y="0"/>
          <a:chExt cx="0" cy="0"/>
        </a:xfrm>
      </p:grpSpPr>
      <p:sp>
        <p:nvSpPr>
          <p:cNvPr id="50" name="Google Shape;50;p5"/>
          <p:cNvSpPr txBox="1"/>
          <p:nvPr>
            <p:ph idx="1" type="body"/>
          </p:nvPr>
        </p:nvSpPr>
        <p:spPr>
          <a:xfrm>
            <a:off x="290640" y="1341480"/>
            <a:ext cx="5255990" cy="68443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560"/>
              </a:spcBef>
              <a:spcAft>
                <a:spcPts val="0"/>
              </a:spcAft>
              <a:buSzPts val="2800"/>
              <a:buFont typeface="Montserrat ExtraBold"/>
              <a:buNone/>
              <a:defRPr b="1" sz="2800">
                <a:latin typeface="Montserrat ExtraBold"/>
                <a:ea typeface="Montserrat ExtraBold"/>
                <a:cs typeface="Montserrat ExtraBold"/>
                <a:sym typeface="Montserrat ExtraBold"/>
              </a:defRPr>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Clr>
                <a:srgbClr val="262626"/>
              </a:buClr>
              <a:buSzPts val="1800"/>
              <a:buNone/>
              <a:defRPr b="1" sz="1800"/>
            </a:lvl3pPr>
            <a:lvl4pPr indent="-228600" lvl="3" marL="1828800" algn="l">
              <a:lnSpc>
                <a:spcPct val="100000"/>
              </a:lnSpc>
              <a:spcBef>
                <a:spcPts val="320"/>
              </a:spcBef>
              <a:spcAft>
                <a:spcPts val="0"/>
              </a:spcAft>
              <a:buClr>
                <a:srgbClr val="262626"/>
              </a:buClr>
              <a:buSzPts val="1600"/>
              <a:buNone/>
              <a:defRPr b="1" sz="1600"/>
            </a:lvl4pPr>
            <a:lvl5pPr indent="-228600" lvl="4" marL="2286000" algn="l">
              <a:lnSpc>
                <a:spcPct val="100000"/>
              </a:lnSpc>
              <a:spcBef>
                <a:spcPts val="320"/>
              </a:spcBef>
              <a:spcAft>
                <a:spcPts val="0"/>
              </a:spcAft>
              <a:buClr>
                <a:srgbClr val="262626"/>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1" name="Google Shape;51;p5"/>
          <p:cNvSpPr txBox="1"/>
          <p:nvPr>
            <p:ph idx="2" type="body"/>
          </p:nvPr>
        </p:nvSpPr>
        <p:spPr>
          <a:xfrm>
            <a:off x="1423617" y="2184704"/>
            <a:ext cx="4123012" cy="303887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SzPts val="2400"/>
              <a:buFont typeface="Lato"/>
              <a:buNone/>
              <a:defRPr sz="2400"/>
            </a:lvl1pPr>
            <a:lvl2pPr indent="-355600" lvl="1" marL="914400" algn="l">
              <a:lnSpc>
                <a:spcPct val="100000"/>
              </a:lnSpc>
              <a:spcBef>
                <a:spcPts val="400"/>
              </a:spcBef>
              <a:spcAft>
                <a:spcPts val="0"/>
              </a:spcAft>
              <a:buSzPts val="2000"/>
              <a:buChar char="•"/>
              <a:defRPr sz="2000"/>
            </a:lvl2pPr>
            <a:lvl3pPr indent="-342900" lvl="2" marL="1371600" algn="l">
              <a:lnSpc>
                <a:spcPct val="100000"/>
              </a:lnSpc>
              <a:spcBef>
                <a:spcPts val="360"/>
              </a:spcBef>
              <a:spcAft>
                <a:spcPts val="0"/>
              </a:spcAft>
              <a:buClr>
                <a:srgbClr val="262626"/>
              </a:buClr>
              <a:buSzPts val="1800"/>
              <a:buChar char="-"/>
              <a:defRPr sz="1800"/>
            </a:lvl3pPr>
            <a:lvl4pPr indent="-330200" lvl="3" marL="1828800" algn="l">
              <a:lnSpc>
                <a:spcPct val="100000"/>
              </a:lnSpc>
              <a:spcBef>
                <a:spcPts val="320"/>
              </a:spcBef>
              <a:spcAft>
                <a:spcPts val="0"/>
              </a:spcAft>
              <a:buClr>
                <a:srgbClr val="262626"/>
              </a:buClr>
              <a:buSzPts val="1600"/>
              <a:buChar char="–"/>
              <a:defRPr sz="1600"/>
            </a:lvl4pPr>
            <a:lvl5pPr indent="-330200" lvl="4" marL="2286000" algn="l">
              <a:lnSpc>
                <a:spcPct val="100000"/>
              </a:lnSpc>
              <a:spcBef>
                <a:spcPts val="320"/>
              </a:spcBef>
              <a:spcAft>
                <a:spcPts val="0"/>
              </a:spcAft>
              <a:buClr>
                <a:srgbClr val="262626"/>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cxnSp>
        <p:nvCxnSpPr>
          <p:cNvPr id="52" name="Google Shape;52;p5"/>
          <p:cNvCxnSpPr/>
          <p:nvPr/>
        </p:nvCxnSpPr>
        <p:spPr>
          <a:xfrm>
            <a:off x="1056761" y="2693920"/>
            <a:ext cx="0" cy="2058769"/>
          </a:xfrm>
          <a:prstGeom prst="straightConnector1">
            <a:avLst/>
          </a:prstGeom>
          <a:noFill/>
          <a:ln cap="flat" cmpd="sng" w="12700">
            <a:solidFill>
              <a:schemeClr val="dk1"/>
            </a:solidFill>
            <a:prstDash val="solid"/>
            <a:round/>
            <a:headEnd len="sm" w="sm" type="none"/>
            <a:tailEnd len="sm" w="sm" type="none"/>
          </a:ln>
        </p:spPr>
      </p:cxnSp>
      <p:sp>
        <p:nvSpPr>
          <p:cNvPr id="53" name="Google Shape;53;p5"/>
          <p:cNvSpPr/>
          <p:nvPr>
            <p:ph idx="3" type="pic"/>
          </p:nvPr>
        </p:nvSpPr>
        <p:spPr>
          <a:xfrm>
            <a:off x="5705418" y="0"/>
            <a:ext cx="3438582" cy="5715000"/>
          </a:xfrm>
          <a:prstGeom prst="rect">
            <a:avLst/>
          </a:prstGeom>
          <a:solidFill>
            <a:srgbClr val="1C1D3B"/>
          </a:solidFill>
          <a:ln>
            <a:noFill/>
          </a:ln>
        </p:spPr>
      </p:sp>
      <p:sp>
        <p:nvSpPr>
          <p:cNvPr id="54" name="Google Shape;54;p5"/>
          <p:cNvSpPr txBox="1"/>
          <p:nvPr/>
        </p:nvSpPr>
        <p:spPr>
          <a:xfrm>
            <a:off x="5149158" y="5240873"/>
            <a:ext cx="3687167"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1" i="0" lang="fr-FR" sz="900" u="none" cap="none" strike="noStrike">
                <a:solidFill>
                  <a:schemeClr val="lt1"/>
                </a:solidFill>
                <a:latin typeface="Lato"/>
                <a:ea typeface="Lato"/>
                <a:cs typeface="Lato"/>
                <a:sym typeface="Lato"/>
              </a:rPr>
              <a:t>m2iformation</a:t>
            </a:r>
            <a:r>
              <a:rPr b="1" i="0" lang="fr-FR" sz="900" u="none" cap="none" strike="noStrike">
                <a:solidFill>
                  <a:srgbClr val="D90011"/>
                </a:solidFill>
                <a:latin typeface="Lato"/>
                <a:ea typeface="Lato"/>
                <a:cs typeface="Lato"/>
                <a:sym typeface="Lato"/>
              </a:rPr>
              <a:t>.</a:t>
            </a:r>
            <a:r>
              <a:rPr b="1" i="0" lang="fr-FR" sz="900" u="none" cap="none" strike="noStrike">
                <a:solidFill>
                  <a:schemeClr val="lt1"/>
                </a:solidFill>
                <a:latin typeface="Lato"/>
                <a:ea typeface="Lato"/>
                <a:cs typeface="Lato"/>
                <a:sym typeface="Lato"/>
              </a:rPr>
              <a:t>fr</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p:cSld name="Deux contenus">
    <p:bg>
      <p:bgPr>
        <a:solidFill>
          <a:schemeClr val="lt1"/>
        </a:solidFill>
      </p:bgPr>
    </p:bg>
    <p:spTree>
      <p:nvGrpSpPr>
        <p:cNvPr id="55" name="Shape 55"/>
        <p:cNvGrpSpPr/>
        <p:nvPr/>
      </p:nvGrpSpPr>
      <p:grpSpPr>
        <a:xfrm>
          <a:off x="0" y="0"/>
          <a:ext cx="0" cy="0"/>
          <a:chOff x="0" y="0"/>
          <a:chExt cx="0" cy="0"/>
        </a:xfrm>
      </p:grpSpPr>
      <p:sp>
        <p:nvSpPr>
          <p:cNvPr id="56" name="Google Shape;56;p7"/>
          <p:cNvSpPr txBox="1"/>
          <p:nvPr>
            <p:ph idx="1" type="body"/>
          </p:nvPr>
        </p:nvSpPr>
        <p:spPr>
          <a:xfrm>
            <a:off x="3914947" y="338840"/>
            <a:ext cx="4932939" cy="486034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SzPts val="2800"/>
              <a:buFont typeface="Lato"/>
              <a:buNone/>
              <a:defRPr sz="2800"/>
            </a:lvl1pPr>
            <a:lvl2pPr indent="-381000" lvl="1" marL="914400" algn="l">
              <a:lnSpc>
                <a:spcPct val="100000"/>
              </a:lnSpc>
              <a:spcBef>
                <a:spcPts val="480"/>
              </a:spcBef>
              <a:spcAft>
                <a:spcPts val="0"/>
              </a:spcAft>
              <a:buSzPts val="2400"/>
              <a:buChar char="•"/>
              <a:defRPr sz="2400"/>
            </a:lvl2pPr>
            <a:lvl3pPr indent="-355600" lvl="2" marL="1371600" algn="l">
              <a:lnSpc>
                <a:spcPct val="100000"/>
              </a:lnSpc>
              <a:spcBef>
                <a:spcPts val="400"/>
              </a:spcBef>
              <a:spcAft>
                <a:spcPts val="0"/>
              </a:spcAft>
              <a:buClr>
                <a:srgbClr val="262626"/>
              </a:buClr>
              <a:buSzPts val="2000"/>
              <a:buChar char="-"/>
              <a:defRPr sz="2000"/>
            </a:lvl3pPr>
            <a:lvl4pPr indent="-342900" lvl="3" marL="1828800" algn="l">
              <a:lnSpc>
                <a:spcPct val="100000"/>
              </a:lnSpc>
              <a:spcBef>
                <a:spcPts val="360"/>
              </a:spcBef>
              <a:spcAft>
                <a:spcPts val="0"/>
              </a:spcAft>
              <a:buClr>
                <a:srgbClr val="262626"/>
              </a:buClr>
              <a:buSzPts val="1800"/>
              <a:buChar char="–"/>
              <a:defRPr sz="1800"/>
            </a:lvl4pPr>
            <a:lvl5pPr indent="-342900" lvl="4" marL="2286000" algn="l">
              <a:lnSpc>
                <a:spcPct val="100000"/>
              </a:lnSpc>
              <a:spcBef>
                <a:spcPts val="360"/>
              </a:spcBef>
              <a:spcAft>
                <a:spcPts val="0"/>
              </a:spcAft>
              <a:buClr>
                <a:srgbClr val="262626"/>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57" name="Google Shape;57;p7"/>
          <p:cNvSpPr txBox="1"/>
          <p:nvPr>
            <p:ph type="title"/>
          </p:nvPr>
        </p:nvSpPr>
        <p:spPr>
          <a:xfrm>
            <a:off x="290640" y="338840"/>
            <a:ext cx="3295780" cy="4860346"/>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4000"/>
              <a:buFont typeface="Montserrat ExtraBold"/>
              <a:buNone/>
              <a:defRPr sz="4000">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58" name="Google Shape;58;p7"/>
          <p:cNvCxnSpPr/>
          <p:nvPr/>
        </p:nvCxnSpPr>
        <p:spPr>
          <a:xfrm>
            <a:off x="3750683" y="1272303"/>
            <a:ext cx="0" cy="3022448"/>
          </a:xfrm>
          <a:prstGeom prst="straightConnector1">
            <a:avLst/>
          </a:prstGeom>
          <a:noFill/>
          <a:ln cap="flat" cmpd="sng" w="12700">
            <a:solidFill>
              <a:schemeClr val="dk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p:cSld name="Comparaison">
    <p:bg>
      <p:bgPr>
        <a:solidFill>
          <a:schemeClr val="lt1"/>
        </a:solidFill>
      </p:bgPr>
    </p:bg>
    <p:spTree>
      <p:nvGrpSpPr>
        <p:cNvPr id="59" name="Shape 59"/>
        <p:cNvGrpSpPr/>
        <p:nvPr/>
      </p:nvGrpSpPr>
      <p:grpSpPr>
        <a:xfrm>
          <a:off x="0" y="0"/>
          <a:ext cx="0" cy="0"/>
          <a:chOff x="0" y="0"/>
          <a:chExt cx="0" cy="0"/>
        </a:xfrm>
      </p:grpSpPr>
      <p:sp>
        <p:nvSpPr>
          <p:cNvPr id="60" name="Google Shape;60;p8"/>
          <p:cNvSpPr txBox="1"/>
          <p:nvPr>
            <p:ph idx="1" type="body"/>
          </p:nvPr>
        </p:nvSpPr>
        <p:spPr>
          <a:xfrm>
            <a:off x="4637705" y="1665051"/>
            <a:ext cx="4205144" cy="355757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800"/>
              <a:buFont typeface="Lato"/>
              <a:buNone/>
              <a:defRPr sz="1800"/>
            </a:lvl1pPr>
            <a:lvl2pPr indent="-355600" lvl="1" marL="914400" algn="l">
              <a:lnSpc>
                <a:spcPct val="100000"/>
              </a:lnSpc>
              <a:spcBef>
                <a:spcPts val="400"/>
              </a:spcBef>
              <a:spcAft>
                <a:spcPts val="0"/>
              </a:spcAft>
              <a:buSzPts val="2000"/>
              <a:buChar char="•"/>
              <a:defRPr sz="2000"/>
            </a:lvl2pPr>
            <a:lvl3pPr indent="-342900" lvl="2" marL="1371600" algn="l">
              <a:lnSpc>
                <a:spcPct val="100000"/>
              </a:lnSpc>
              <a:spcBef>
                <a:spcPts val="360"/>
              </a:spcBef>
              <a:spcAft>
                <a:spcPts val="0"/>
              </a:spcAft>
              <a:buClr>
                <a:srgbClr val="262626"/>
              </a:buClr>
              <a:buSzPts val="1800"/>
              <a:buChar char="-"/>
              <a:defRPr sz="1800"/>
            </a:lvl3pPr>
            <a:lvl4pPr indent="-330200" lvl="3" marL="1828800" algn="l">
              <a:lnSpc>
                <a:spcPct val="100000"/>
              </a:lnSpc>
              <a:spcBef>
                <a:spcPts val="320"/>
              </a:spcBef>
              <a:spcAft>
                <a:spcPts val="0"/>
              </a:spcAft>
              <a:buClr>
                <a:srgbClr val="262626"/>
              </a:buClr>
              <a:buSzPts val="1600"/>
              <a:buChar char="–"/>
              <a:defRPr sz="1600"/>
            </a:lvl4pPr>
            <a:lvl5pPr indent="-330200" lvl="4" marL="2286000" algn="l">
              <a:lnSpc>
                <a:spcPct val="100000"/>
              </a:lnSpc>
              <a:spcBef>
                <a:spcPts val="320"/>
              </a:spcBef>
              <a:spcAft>
                <a:spcPts val="0"/>
              </a:spcAft>
              <a:buClr>
                <a:srgbClr val="262626"/>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1" name="Google Shape;61;p8"/>
          <p:cNvSpPr txBox="1"/>
          <p:nvPr>
            <p:ph type="title"/>
          </p:nvPr>
        </p:nvSpPr>
        <p:spPr>
          <a:xfrm>
            <a:off x="914399" y="276036"/>
            <a:ext cx="7928450" cy="47940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2400"/>
              <a:buFont typeface="Montserrat ExtraBold"/>
              <a:buNone/>
              <a:defRPr sz="2400">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8"/>
          <p:cNvSpPr txBox="1"/>
          <p:nvPr>
            <p:ph idx="2" type="body"/>
          </p:nvPr>
        </p:nvSpPr>
        <p:spPr>
          <a:xfrm>
            <a:off x="290639" y="1140710"/>
            <a:ext cx="4205144" cy="620669"/>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60"/>
              </a:spcBef>
              <a:spcAft>
                <a:spcPts val="0"/>
              </a:spcAft>
              <a:buSzPts val="1800"/>
              <a:buFont typeface="Montserrat ExtraBold"/>
              <a:buNone/>
              <a:defRPr b="1" sz="1800">
                <a:latin typeface="Montserrat ExtraBold"/>
                <a:ea typeface="Montserrat ExtraBold"/>
                <a:cs typeface="Montserrat ExtraBold"/>
                <a:sym typeface="Montserrat ExtraBold"/>
              </a:defRPr>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Clr>
                <a:srgbClr val="262626"/>
              </a:buClr>
              <a:buSzPts val="1800"/>
              <a:buNone/>
              <a:defRPr b="1" sz="1800"/>
            </a:lvl3pPr>
            <a:lvl4pPr indent="-228600" lvl="3" marL="1828800" algn="l">
              <a:lnSpc>
                <a:spcPct val="100000"/>
              </a:lnSpc>
              <a:spcBef>
                <a:spcPts val="320"/>
              </a:spcBef>
              <a:spcAft>
                <a:spcPts val="0"/>
              </a:spcAft>
              <a:buClr>
                <a:srgbClr val="262626"/>
              </a:buClr>
              <a:buSzPts val="1600"/>
              <a:buNone/>
              <a:defRPr b="1" sz="1600"/>
            </a:lvl4pPr>
            <a:lvl5pPr indent="-228600" lvl="4" marL="2286000" algn="l">
              <a:lnSpc>
                <a:spcPct val="100000"/>
              </a:lnSpc>
              <a:spcBef>
                <a:spcPts val="320"/>
              </a:spcBef>
              <a:spcAft>
                <a:spcPts val="0"/>
              </a:spcAft>
              <a:buClr>
                <a:srgbClr val="262626"/>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3" name="Google Shape;63;p8"/>
          <p:cNvSpPr txBox="1"/>
          <p:nvPr>
            <p:ph idx="3" type="body"/>
          </p:nvPr>
        </p:nvSpPr>
        <p:spPr>
          <a:xfrm>
            <a:off x="290639" y="1665051"/>
            <a:ext cx="4205144" cy="355757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800"/>
              <a:buFont typeface="Lato"/>
              <a:buNone/>
              <a:defRPr sz="1800"/>
            </a:lvl1pPr>
            <a:lvl2pPr indent="-355600" lvl="1" marL="914400" algn="l">
              <a:lnSpc>
                <a:spcPct val="100000"/>
              </a:lnSpc>
              <a:spcBef>
                <a:spcPts val="400"/>
              </a:spcBef>
              <a:spcAft>
                <a:spcPts val="0"/>
              </a:spcAft>
              <a:buSzPts val="2000"/>
              <a:buChar char="•"/>
              <a:defRPr sz="2000"/>
            </a:lvl2pPr>
            <a:lvl3pPr indent="-342900" lvl="2" marL="1371600" algn="l">
              <a:lnSpc>
                <a:spcPct val="100000"/>
              </a:lnSpc>
              <a:spcBef>
                <a:spcPts val="360"/>
              </a:spcBef>
              <a:spcAft>
                <a:spcPts val="0"/>
              </a:spcAft>
              <a:buClr>
                <a:srgbClr val="262626"/>
              </a:buClr>
              <a:buSzPts val="1800"/>
              <a:buChar char="-"/>
              <a:defRPr sz="1800"/>
            </a:lvl3pPr>
            <a:lvl4pPr indent="-330200" lvl="3" marL="1828800" algn="l">
              <a:lnSpc>
                <a:spcPct val="100000"/>
              </a:lnSpc>
              <a:spcBef>
                <a:spcPts val="320"/>
              </a:spcBef>
              <a:spcAft>
                <a:spcPts val="0"/>
              </a:spcAft>
              <a:buClr>
                <a:srgbClr val="262626"/>
              </a:buClr>
              <a:buSzPts val="1600"/>
              <a:buChar char="–"/>
              <a:defRPr sz="1600"/>
            </a:lvl4pPr>
            <a:lvl5pPr indent="-330200" lvl="4" marL="2286000" algn="l">
              <a:lnSpc>
                <a:spcPct val="100000"/>
              </a:lnSpc>
              <a:spcBef>
                <a:spcPts val="320"/>
              </a:spcBef>
              <a:spcAft>
                <a:spcPts val="0"/>
              </a:spcAft>
              <a:buClr>
                <a:srgbClr val="262626"/>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4" name="Google Shape;64;p8"/>
          <p:cNvSpPr txBox="1"/>
          <p:nvPr>
            <p:ph idx="4" type="body"/>
          </p:nvPr>
        </p:nvSpPr>
        <p:spPr>
          <a:xfrm>
            <a:off x="4637705" y="1140710"/>
            <a:ext cx="4205144" cy="620669"/>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60"/>
              </a:spcBef>
              <a:spcAft>
                <a:spcPts val="0"/>
              </a:spcAft>
              <a:buSzPts val="1800"/>
              <a:buFont typeface="Montserrat ExtraBold"/>
              <a:buNone/>
              <a:defRPr b="1" sz="1800">
                <a:latin typeface="Montserrat ExtraBold"/>
                <a:ea typeface="Montserrat ExtraBold"/>
                <a:cs typeface="Montserrat ExtraBold"/>
                <a:sym typeface="Montserrat ExtraBold"/>
              </a:defRPr>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Clr>
                <a:srgbClr val="262626"/>
              </a:buClr>
              <a:buSzPts val="1800"/>
              <a:buNone/>
              <a:defRPr b="1" sz="1800"/>
            </a:lvl3pPr>
            <a:lvl4pPr indent="-228600" lvl="3" marL="1828800" algn="l">
              <a:lnSpc>
                <a:spcPct val="100000"/>
              </a:lnSpc>
              <a:spcBef>
                <a:spcPts val="320"/>
              </a:spcBef>
              <a:spcAft>
                <a:spcPts val="0"/>
              </a:spcAft>
              <a:buClr>
                <a:srgbClr val="262626"/>
              </a:buClr>
              <a:buSzPts val="1600"/>
              <a:buNone/>
              <a:defRPr b="1" sz="1600"/>
            </a:lvl4pPr>
            <a:lvl5pPr indent="-228600" lvl="4" marL="2286000" algn="l">
              <a:lnSpc>
                <a:spcPct val="100000"/>
              </a:lnSpc>
              <a:spcBef>
                <a:spcPts val="320"/>
              </a:spcBef>
              <a:spcAft>
                <a:spcPts val="0"/>
              </a:spcAft>
              <a:buClr>
                <a:srgbClr val="262626"/>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cxnSp>
        <p:nvCxnSpPr>
          <p:cNvPr id="65" name="Google Shape;65;p8"/>
          <p:cNvCxnSpPr/>
          <p:nvPr/>
        </p:nvCxnSpPr>
        <p:spPr>
          <a:xfrm>
            <a:off x="4572000" y="1774045"/>
            <a:ext cx="0" cy="3022448"/>
          </a:xfrm>
          <a:prstGeom prst="straightConnector1">
            <a:avLst/>
          </a:prstGeom>
          <a:noFill/>
          <a:ln cap="flat" cmpd="sng" w="12700">
            <a:solidFill>
              <a:schemeClr val="dk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cSld name="Comparaison_1">
    <p:bg>
      <p:bgPr>
        <a:solidFill>
          <a:schemeClr val="lt1"/>
        </a:solidFill>
      </p:bgPr>
    </p:bg>
    <p:spTree>
      <p:nvGrpSpPr>
        <p:cNvPr id="66" name="Shape 66"/>
        <p:cNvGrpSpPr/>
        <p:nvPr/>
      </p:nvGrpSpPr>
      <p:grpSpPr>
        <a:xfrm>
          <a:off x="0" y="0"/>
          <a:ext cx="0" cy="0"/>
          <a:chOff x="0" y="0"/>
          <a:chExt cx="0" cy="0"/>
        </a:xfrm>
      </p:grpSpPr>
      <p:sp>
        <p:nvSpPr>
          <p:cNvPr id="67" name="Google Shape;67;g30542eeb867_0_333"/>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62626"/>
              </a:buClr>
              <a:buSzPts val="2400"/>
              <a:buFont typeface="Montserrat ExtraBold"/>
              <a:buNone/>
              <a:defRPr sz="2400">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g30542eeb867_0_333"/>
          <p:cNvSpPr txBox="1"/>
          <p:nvPr>
            <p:ph idx="1" type="body"/>
          </p:nvPr>
        </p:nvSpPr>
        <p:spPr>
          <a:xfrm>
            <a:off x="290639" y="1140710"/>
            <a:ext cx="2880000" cy="620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60"/>
              </a:spcBef>
              <a:spcAft>
                <a:spcPts val="0"/>
              </a:spcAft>
              <a:buSzPts val="1800"/>
              <a:buFont typeface="Montserrat ExtraBold"/>
              <a:buNone/>
              <a:defRPr b="1" sz="1800">
                <a:latin typeface="Montserrat ExtraBold"/>
                <a:ea typeface="Montserrat ExtraBold"/>
                <a:cs typeface="Montserrat ExtraBold"/>
                <a:sym typeface="Montserrat ExtraBold"/>
              </a:defRPr>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Clr>
                <a:srgbClr val="262626"/>
              </a:buClr>
              <a:buSzPts val="1800"/>
              <a:buNone/>
              <a:defRPr b="1" sz="1800"/>
            </a:lvl3pPr>
            <a:lvl4pPr indent="-228600" lvl="3" marL="1828800" algn="l">
              <a:lnSpc>
                <a:spcPct val="100000"/>
              </a:lnSpc>
              <a:spcBef>
                <a:spcPts val="320"/>
              </a:spcBef>
              <a:spcAft>
                <a:spcPts val="0"/>
              </a:spcAft>
              <a:buClr>
                <a:srgbClr val="262626"/>
              </a:buClr>
              <a:buSzPts val="1600"/>
              <a:buNone/>
              <a:defRPr b="1" sz="1600"/>
            </a:lvl4pPr>
            <a:lvl5pPr indent="-228600" lvl="4" marL="2286000" algn="l">
              <a:lnSpc>
                <a:spcPct val="100000"/>
              </a:lnSpc>
              <a:spcBef>
                <a:spcPts val="320"/>
              </a:spcBef>
              <a:spcAft>
                <a:spcPts val="0"/>
              </a:spcAft>
              <a:buClr>
                <a:srgbClr val="262626"/>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9" name="Google Shape;69;g30542eeb867_0_333"/>
          <p:cNvSpPr txBox="1"/>
          <p:nvPr>
            <p:ph idx="2" type="body"/>
          </p:nvPr>
        </p:nvSpPr>
        <p:spPr>
          <a:xfrm>
            <a:off x="290647" y="1665050"/>
            <a:ext cx="2880000" cy="35577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800"/>
              <a:buFont typeface="Lato"/>
              <a:buNone/>
              <a:defRPr sz="1800"/>
            </a:lvl1pPr>
            <a:lvl2pPr indent="-355600" lvl="1" marL="914400" algn="l">
              <a:lnSpc>
                <a:spcPct val="100000"/>
              </a:lnSpc>
              <a:spcBef>
                <a:spcPts val="400"/>
              </a:spcBef>
              <a:spcAft>
                <a:spcPts val="0"/>
              </a:spcAft>
              <a:buSzPts val="2000"/>
              <a:buChar char="•"/>
              <a:defRPr sz="2000"/>
            </a:lvl2pPr>
            <a:lvl3pPr indent="-342900" lvl="2" marL="1371600" algn="l">
              <a:lnSpc>
                <a:spcPct val="100000"/>
              </a:lnSpc>
              <a:spcBef>
                <a:spcPts val="360"/>
              </a:spcBef>
              <a:spcAft>
                <a:spcPts val="0"/>
              </a:spcAft>
              <a:buClr>
                <a:srgbClr val="262626"/>
              </a:buClr>
              <a:buSzPts val="1800"/>
              <a:buChar char="-"/>
              <a:defRPr sz="1800"/>
            </a:lvl3pPr>
            <a:lvl4pPr indent="-330200" lvl="3" marL="1828800" algn="l">
              <a:lnSpc>
                <a:spcPct val="100000"/>
              </a:lnSpc>
              <a:spcBef>
                <a:spcPts val="320"/>
              </a:spcBef>
              <a:spcAft>
                <a:spcPts val="0"/>
              </a:spcAft>
              <a:buClr>
                <a:srgbClr val="262626"/>
              </a:buClr>
              <a:buSzPts val="1600"/>
              <a:buChar char="–"/>
              <a:defRPr sz="1600"/>
            </a:lvl4pPr>
            <a:lvl5pPr indent="-330200" lvl="4" marL="2286000" algn="l">
              <a:lnSpc>
                <a:spcPct val="100000"/>
              </a:lnSpc>
              <a:spcBef>
                <a:spcPts val="320"/>
              </a:spcBef>
              <a:spcAft>
                <a:spcPts val="0"/>
              </a:spcAft>
              <a:buClr>
                <a:srgbClr val="262626"/>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cxnSp>
        <p:nvCxnSpPr>
          <p:cNvPr id="70" name="Google Shape;70;g30542eeb867_0_333"/>
          <p:cNvCxnSpPr/>
          <p:nvPr/>
        </p:nvCxnSpPr>
        <p:spPr>
          <a:xfrm>
            <a:off x="3170650" y="1761395"/>
            <a:ext cx="0" cy="3022500"/>
          </a:xfrm>
          <a:prstGeom prst="straightConnector1">
            <a:avLst/>
          </a:prstGeom>
          <a:noFill/>
          <a:ln cap="flat" cmpd="sng" w="12700">
            <a:solidFill>
              <a:schemeClr val="dk1"/>
            </a:solidFill>
            <a:prstDash val="solid"/>
            <a:round/>
            <a:headEnd len="sm" w="sm" type="none"/>
            <a:tailEnd len="sm" w="sm" type="none"/>
          </a:ln>
        </p:spPr>
      </p:cxnSp>
      <p:sp>
        <p:nvSpPr>
          <p:cNvPr id="71" name="Google Shape;71;g30542eeb867_0_333"/>
          <p:cNvSpPr txBox="1"/>
          <p:nvPr>
            <p:ph idx="3" type="body"/>
          </p:nvPr>
        </p:nvSpPr>
        <p:spPr>
          <a:xfrm>
            <a:off x="3170639" y="1140710"/>
            <a:ext cx="2880000" cy="620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60"/>
              </a:spcBef>
              <a:spcAft>
                <a:spcPts val="0"/>
              </a:spcAft>
              <a:buSzPts val="1800"/>
              <a:buFont typeface="Montserrat ExtraBold"/>
              <a:buNone/>
              <a:defRPr b="1" sz="1800">
                <a:latin typeface="Montserrat ExtraBold"/>
                <a:ea typeface="Montserrat ExtraBold"/>
                <a:cs typeface="Montserrat ExtraBold"/>
                <a:sym typeface="Montserrat ExtraBold"/>
              </a:defRPr>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Clr>
                <a:srgbClr val="262626"/>
              </a:buClr>
              <a:buSzPts val="1800"/>
              <a:buNone/>
              <a:defRPr b="1" sz="1800"/>
            </a:lvl3pPr>
            <a:lvl4pPr indent="-228600" lvl="3" marL="1828800" algn="l">
              <a:lnSpc>
                <a:spcPct val="100000"/>
              </a:lnSpc>
              <a:spcBef>
                <a:spcPts val="320"/>
              </a:spcBef>
              <a:spcAft>
                <a:spcPts val="0"/>
              </a:spcAft>
              <a:buClr>
                <a:srgbClr val="262626"/>
              </a:buClr>
              <a:buSzPts val="1600"/>
              <a:buNone/>
              <a:defRPr b="1" sz="1600"/>
            </a:lvl4pPr>
            <a:lvl5pPr indent="-228600" lvl="4" marL="2286000" algn="l">
              <a:lnSpc>
                <a:spcPct val="100000"/>
              </a:lnSpc>
              <a:spcBef>
                <a:spcPts val="320"/>
              </a:spcBef>
              <a:spcAft>
                <a:spcPts val="0"/>
              </a:spcAft>
              <a:buClr>
                <a:srgbClr val="262626"/>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72" name="Google Shape;72;g30542eeb867_0_333"/>
          <p:cNvSpPr txBox="1"/>
          <p:nvPr>
            <p:ph idx="4" type="body"/>
          </p:nvPr>
        </p:nvSpPr>
        <p:spPr>
          <a:xfrm>
            <a:off x="3170647" y="1665050"/>
            <a:ext cx="2880000" cy="35577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800"/>
              <a:buFont typeface="Lato"/>
              <a:buNone/>
              <a:defRPr sz="1800"/>
            </a:lvl1pPr>
            <a:lvl2pPr indent="-355600" lvl="1" marL="914400" algn="l">
              <a:lnSpc>
                <a:spcPct val="100000"/>
              </a:lnSpc>
              <a:spcBef>
                <a:spcPts val="400"/>
              </a:spcBef>
              <a:spcAft>
                <a:spcPts val="0"/>
              </a:spcAft>
              <a:buSzPts val="2000"/>
              <a:buChar char="•"/>
              <a:defRPr sz="2000"/>
            </a:lvl2pPr>
            <a:lvl3pPr indent="-342900" lvl="2" marL="1371600" algn="l">
              <a:lnSpc>
                <a:spcPct val="100000"/>
              </a:lnSpc>
              <a:spcBef>
                <a:spcPts val="360"/>
              </a:spcBef>
              <a:spcAft>
                <a:spcPts val="0"/>
              </a:spcAft>
              <a:buClr>
                <a:srgbClr val="262626"/>
              </a:buClr>
              <a:buSzPts val="1800"/>
              <a:buChar char="-"/>
              <a:defRPr sz="1800"/>
            </a:lvl3pPr>
            <a:lvl4pPr indent="-330200" lvl="3" marL="1828800" algn="l">
              <a:lnSpc>
                <a:spcPct val="100000"/>
              </a:lnSpc>
              <a:spcBef>
                <a:spcPts val="320"/>
              </a:spcBef>
              <a:spcAft>
                <a:spcPts val="0"/>
              </a:spcAft>
              <a:buClr>
                <a:srgbClr val="262626"/>
              </a:buClr>
              <a:buSzPts val="1600"/>
              <a:buChar char="–"/>
              <a:defRPr sz="1600"/>
            </a:lvl4pPr>
            <a:lvl5pPr indent="-330200" lvl="4" marL="2286000" algn="l">
              <a:lnSpc>
                <a:spcPct val="100000"/>
              </a:lnSpc>
              <a:spcBef>
                <a:spcPts val="320"/>
              </a:spcBef>
              <a:spcAft>
                <a:spcPts val="0"/>
              </a:spcAft>
              <a:buClr>
                <a:srgbClr val="262626"/>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cxnSp>
        <p:nvCxnSpPr>
          <p:cNvPr id="73" name="Google Shape;73;g30542eeb867_0_333"/>
          <p:cNvCxnSpPr/>
          <p:nvPr/>
        </p:nvCxnSpPr>
        <p:spPr>
          <a:xfrm>
            <a:off x="6050650" y="1761395"/>
            <a:ext cx="0" cy="3022500"/>
          </a:xfrm>
          <a:prstGeom prst="straightConnector1">
            <a:avLst/>
          </a:prstGeom>
          <a:noFill/>
          <a:ln cap="flat" cmpd="sng" w="12700">
            <a:solidFill>
              <a:schemeClr val="dk1"/>
            </a:solidFill>
            <a:prstDash val="solid"/>
            <a:round/>
            <a:headEnd len="sm" w="sm" type="none"/>
            <a:tailEnd len="sm" w="sm" type="none"/>
          </a:ln>
        </p:spPr>
      </p:cxnSp>
      <p:sp>
        <p:nvSpPr>
          <p:cNvPr id="74" name="Google Shape;74;g30542eeb867_0_333"/>
          <p:cNvSpPr txBox="1"/>
          <p:nvPr>
            <p:ph idx="5" type="body"/>
          </p:nvPr>
        </p:nvSpPr>
        <p:spPr>
          <a:xfrm>
            <a:off x="6050639" y="1141200"/>
            <a:ext cx="2880000" cy="620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60"/>
              </a:spcBef>
              <a:spcAft>
                <a:spcPts val="0"/>
              </a:spcAft>
              <a:buSzPts val="1800"/>
              <a:buFont typeface="Montserrat ExtraBold"/>
              <a:buNone/>
              <a:defRPr b="1" sz="1800">
                <a:latin typeface="Montserrat ExtraBold"/>
                <a:ea typeface="Montserrat ExtraBold"/>
                <a:cs typeface="Montserrat ExtraBold"/>
                <a:sym typeface="Montserrat ExtraBold"/>
              </a:defRPr>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Clr>
                <a:srgbClr val="262626"/>
              </a:buClr>
              <a:buSzPts val="1800"/>
              <a:buNone/>
              <a:defRPr b="1" sz="1800"/>
            </a:lvl3pPr>
            <a:lvl4pPr indent="-228600" lvl="3" marL="1828800" algn="l">
              <a:lnSpc>
                <a:spcPct val="100000"/>
              </a:lnSpc>
              <a:spcBef>
                <a:spcPts val="320"/>
              </a:spcBef>
              <a:spcAft>
                <a:spcPts val="0"/>
              </a:spcAft>
              <a:buClr>
                <a:srgbClr val="262626"/>
              </a:buClr>
              <a:buSzPts val="1600"/>
              <a:buNone/>
              <a:defRPr b="1" sz="1600"/>
            </a:lvl4pPr>
            <a:lvl5pPr indent="-228600" lvl="4" marL="2286000" algn="l">
              <a:lnSpc>
                <a:spcPct val="100000"/>
              </a:lnSpc>
              <a:spcBef>
                <a:spcPts val="320"/>
              </a:spcBef>
              <a:spcAft>
                <a:spcPts val="0"/>
              </a:spcAft>
              <a:buClr>
                <a:srgbClr val="262626"/>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75" name="Google Shape;75;g30542eeb867_0_333"/>
          <p:cNvSpPr txBox="1"/>
          <p:nvPr>
            <p:ph idx="6" type="body"/>
          </p:nvPr>
        </p:nvSpPr>
        <p:spPr>
          <a:xfrm>
            <a:off x="6050647" y="1666800"/>
            <a:ext cx="2880000" cy="35577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800"/>
              <a:buFont typeface="Lato"/>
              <a:buNone/>
              <a:defRPr sz="1800"/>
            </a:lvl1pPr>
            <a:lvl2pPr indent="-355600" lvl="1" marL="914400" algn="l">
              <a:lnSpc>
                <a:spcPct val="100000"/>
              </a:lnSpc>
              <a:spcBef>
                <a:spcPts val="400"/>
              </a:spcBef>
              <a:spcAft>
                <a:spcPts val="0"/>
              </a:spcAft>
              <a:buSzPts val="2000"/>
              <a:buChar char="•"/>
              <a:defRPr sz="2000"/>
            </a:lvl2pPr>
            <a:lvl3pPr indent="-342900" lvl="2" marL="1371600" algn="l">
              <a:lnSpc>
                <a:spcPct val="100000"/>
              </a:lnSpc>
              <a:spcBef>
                <a:spcPts val="360"/>
              </a:spcBef>
              <a:spcAft>
                <a:spcPts val="0"/>
              </a:spcAft>
              <a:buClr>
                <a:srgbClr val="262626"/>
              </a:buClr>
              <a:buSzPts val="1800"/>
              <a:buChar char="-"/>
              <a:defRPr sz="1800"/>
            </a:lvl3pPr>
            <a:lvl4pPr indent="-330200" lvl="3" marL="1828800" algn="l">
              <a:lnSpc>
                <a:spcPct val="100000"/>
              </a:lnSpc>
              <a:spcBef>
                <a:spcPts val="320"/>
              </a:spcBef>
              <a:spcAft>
                <a:spcPts val="0"/>
              </a:spcAft>
              <a:buClr>
                <a:srgbClr val="262626"/>
              </a:buClr>
              <a:buSzPts val="1600"/>
              <a:buChar char="–"/>
              <a:defRPr sz="1600"/>
            </a:lvl4pPr>
            <a:lvl5pPr indent="-330200" lvl="4" marL="2286000" algn="l">
              <a:lnSpc>
                <a:spcPct val="100000"/>
              </a:lnSpc>
              <a:spcBef>
                <a:spcPts val="320"/>
              </a:spcBef>
              <a:spcAft>
                <a:spcPts val="0"/>
              </a:spcAft>
              <a:buClr>
                <a:srgbClr val="262626"/>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bg>
      <p:bgPr>
        <a:solidFill>
          <a:schemeClr val="lt1"/>
        </a:solidFill>
      </p:bgPr>
    </p:bg>
    <p:spTree>
      <p:nvGrpSpPr>
        <p:cNvPr id="76" name="Shape 76"/>
        <p:cNvGrpSpPr/>
        <p:nvPr/>
      </p:nvGrpSpPr>
      <p:grpSpPr>
        <a:xfrm>
          <a:off x="0" y="0"/>
          <a:ext cx="0" cy="0"/>
          <a:chOff x="0" y="0"/>
          <a:chExt cx="0" cy="0"/>
        </a:xfrm>
      </p:grpSpPr>
      <p:sp>
        <p:nvSpPr>
          <p:cNvPr id="77" name="Google Shape;77;p9"/>
          <p:cNvSpPr txBox="1"/>
          <p:nvPr>
            <p:ph type="title"/>
          </p:nvPr>
        </p:nvSpPr>
        <p:spPr>
          <a:xfrm>
            <a:off x="1792288" y="510646"/>
            <a:ext cx="5486400" cy="47228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2400"/>
              <a:buFont typeface="Montserrat ExtraBold"/>
              <a:buNone/>
              <a:defRPr b="1" sz="2400">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9"/>
          <p:cNvSpPr/>
          <p:nvPr>
            <p:ph idx="2" type="pic"/>
          </p:nvPr>
        </p:nvSpPr>
        <p:spPr>
          <a:xfrm>
            <a:off x="1792288" y="1653646"/>
            <a:ext cx="5486400" cy="3429000"/>
          </a:xfrm>
          <a:prstGeom prst="rect">
            <a:avLst/>
          </a:prstGeom>
          <a:noFill/>
          <a:ln>
            <a:noFill/>
          </a:ln>
        </p:spPr>
      </p:sp>
      <p:sp>
        <p:nvSpPr>
          <p:cNvPr id="79" name="Google Shape;79;p9"/>
          <p:cNvSpPr txBox="1"/>
          <p:nvPr>
            <p:ph idx="1" type="body"/>
          </p:nvPr>
        </p:nvSpPr>
        <p:spPr>
          <a:xfrm>
            <a:off x="1792288" y="982928"/>
            <a:ext cx="5486400" cy="67071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SzPts val="1400"/>
              <a:buFont typeface="Lato"/>
              <a:buNone/>
              <a:defRPr sz="1400"/>
            </a:lvl1pPr>
            <a:lvl2pPr indent="-228600" lvl="1" marL="914400" algn="l">
              <a:lnSpc>
                <a:spcPct val="100000"/>
              </a:lnSpc>
              <a:spcBef>
                <a:spcPts val="240"/>
              </a:spcBef>
              <a:spcAft>
                <a:spcPts val="0"/>
              </a:spcAft>
              <a:buSzPts val="1200"/>
              <a:buNone/>
              <a:defRPr sz="1200"/>
            </a:lvl2pPr>
            <a:lvl3pPr indent="-228600" lvl="2" marL="1371600" algn="l">
              <a:lnSpc>
                <a:spcPct val="100000"/>
              </a:lnSpc>
              <a:spcBef>
                <a:spcPts val="200"/>
              </a:spcBef>
              <a:spcAft>
                <a:spcPts val="0"/>
              </a:spcAft>
              <a:buClr>
                <a:srgbClr val="262626"/>
              </a:buClr>
              <a:buSzPts val="1000"/>
              <a:buNone/>
              <a:defRPr sz="1000"/>
            </a:lvl3pPr>
            <a:lvl4pPr indent="-228600" lvl="3" marL="1828800" algn="l">
              <a:lnSpc>
                <a:spcPct val="100000"/>
              </a:lnSpc>
              <a:spcBef>
                <a:spcPts val="180"/>
              </a:spcBef>
              <a:spcAft>
                <a:spcPts val="0"/>
              </a:spcAft>
              <a:buClr>
                <a:srgbClr val="262626"/>
              </a:buClr>
              <a:buSzPts val="900"/>
              <a:buNone/>
              <a:defRPr sz="900"/>
            </a:lvl4pPr>
            <a:lvl5pPr indent="-228600" lvl="4" marL="2286000" algn="l">
              <a:lnSpc>
                <a:spcPct val="100000"/>
              </a:lnSpc>
              <a:spcBef>
                <a:spcPts val="180"/>
              </a:spcBef>
              <a:spcAft>
                <a:spcPts val="0"/>
              </a:spcAft>
              <a:buClr>
                <a:srgbClr val="262626"/>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908926" y="276036"/>
            <a:ext cx="7873692" cy="479404"/>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rgbClr val="262626"/>
              </a:buClr>
              <a:buSzPts val="2400"/>
              <a:buFont typeface="Montserrat ExtraBold"/>
              <a:buNone/>
              <a:defRPr b="0" i="0" sz="2400" u="none" cap="none" strike="noStrike">
                <a:solidFill>
                  <a:srgbClr val="262626"/>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
          <p:cNvSpPr txBox="1"/>
          <p:nvPr>
            <p:ph idx="1" type="body"/>
          </p:nvPr>
        </p:nvSpPr>
        <p:spPr>
          <a:xfrm>
            <a:off x="307675" y="946598"/>
            <a:ext cx="8474944" cy="423421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360"/>
              </a:spcBef>
              <a:spcAft>
                <a:spcPts val="0"/>
              </a:spcAft>
              <a:buClr>
                <a:srgbClr val="D90011"/>
              </a:buClr>
              <a:buSzPts val="1800"/>
              <a:buFont typeface="Lato"/>
              <a:buNone/>
              <a:defRPr b="0" i="0" sz="1800" u="none" cap="none" strike="noStrike">
                <a:solidFill>
                  <a:srgbClr val="262626"/>
                </a:solidFill>
                <a:latin typeface="Lato"/>
                <a:ea typeface="Lato"/>
                <a:cs typeface="Lato"/>
                <a:sym typeface="Lato"/>
              </a:defRPr>
            </a:lvl1pPr>
            <a:lvl2pPr indent="-330200" lvl="1" marL="914400" marR="0" rtl="0" algn="l">
              <a:lnSpc>
                <a:spcPct val="100000"/>
              </a:lnSpc>
              <a:spcBef>
                <a:spcPts val="320"/>
              </a:spcBef>
              <a:spcAft>
                <a:spcPts val="0"/>
              </a:spcAft>
              <a:buClr>
                <a:srgbClr val="FF0000"/>
              </a:buClr>
              <a:buSzPts val="1600"/>
              <a:buFont typeface="Arial"/>
              <a:buChar char="•"/>
              <a:defRPr b="0" i="0" sz="1600" u="none" cap="none" strike="noStrike">
                <a:solidFill>
                  <a:srgbClr val="262626"/>
                </a:solidFill>
                <a:latin typeface="Calibri"/>
                <a:ea typeface="Calibri"/>
                <a:cs typeface="Calibri"/>
                <a:sym typeface="Calibri"/>
              </a:defRPr>
            </a:lvl2pPr>
            <a:lvl3pPr indent="-317500" lvl="2" marL="1371600" marR="0" rtl="0" algn="l">
              <a:lnSpc>
                <a:spcPct val="100000"/>
              </a:lnSpc>
              <a:spcBef>
                <a:spcPts val="280"/>
              </a:spcBef>
              <a:spcAft>
                <a:spcPts val="0"/>
              </a:spcAft>
              <a:buClr>
                <a:srgbClr val="262626"/>
              </a:buClr>
              <a:buSzPts val="1400"/>
              <a:buFont typeface="Merriweather Sans"/>
              <a:buChar char="-"/>
              <a:defRPr b="0" i="0" sz="1400" u="none" cap="none" strike="noStrike">
                <a:solidFill>
                  <a:srgbClr val="262626"/>
                </a:solidFill>
                <a:latin typeface="Calibri"/>
                <a:ea typeface="Calibri"/>
                <a:cs typeface="Calibri"/>
                <a:sym typeface="Calibri"/>
              </a:defRPr>
            </a:lvl3pPr>
            <a:lvl4pPr indent="-355600" lvl="3" marL="1828800" marR="0" rtl="0" algn="l">
              <a:lnSpc>
                <a:spcPct val="100000"/>
              </a:lnSpc>
              <a:spcBef>
                <a:spcPts val="400"/>
              </a:spcBef>
              <a:spcAft>
                <a:spcPts val="0"/>
              </a:spcAft>
              <a:buClr>
                <a:srgbClr val="262626"/>
              </a:buClr>
              <a:buSzPts val="2000"/>
              <a:buFont typeface="Arial"/>
              <a:buChar char="–"/>
              <a:defRPr b="0" i="0" sz="2000" u="none" cap="none" strike="noStrike">
                <a:solidFill>
                  <a:srgbClr val="262626"/>
                </a:solidFill>
                <a:latin typeface="Calibri"/>
                <a:ea typeface="Calibri"/>
                <a:cs typeface="Calibri"/>
                <a:sym typeface="Calibri"/>
              </a:defRPr>
            </a:lvl4pPr>
            <a:lvl5pPr indent="-355600" lvl="4" marL="2286000" marR="0" rtl="0" algn="l">
              <a:lnSpc>
                <a:spcPct val="100000"/>
              </a:lnSpc>
              <a:spcBef>
                <a:spcPts val="400"/>
              </a:spcBef>
              <a:spcAft>
                <a:spcPts val="0"/>
              </a:spcAft>
              <a:buClr>
                <a:srgbClr val="262626"/>
              </a:buClr>
              <a:buSzPts val="2000"/>
              <a:buFont typeface="Arial"/>
              <a:buChar char="»"/>
              <a:defRPr b="0" i="0" sz="2000" u="none" cap="none" strike="noStrike">
                <a:solidFill>
                  <a:srgbClr val="262626"/>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12" name="Google Shape;12;p2"/>
          <p:cNvPicPr preferRelativeResize="0"/>
          <p:nvPr/>
        </p:nvPicPr>
        <p:blipFill rotWithShape="1">
          <a:blip r:embed="rId1">
            <a:alphaModFix/>
          </a:blip>
          <a:srcRect b="0" l="0" r="0" t="0"/>
          <a:stretch/>
        </p:blipFill>
        <p:spPr>
          <a:xfrm>
            <a:off x="290639" y="336094"/>
            <a:ext cx="359244" cy="359288"/>
          </a:xfrm>
          <a:prstGeom prst="rect">
            <a:avLst/>
          </a:prstGeom>
          <a:noFill/>
          <a:ln>
            <a:noFill/>
          </a:ln>
        </p:spPr>
      </p:pic>
      <p:sp>
        <p:nvSpPr>
          <p:cNvPr id="13" name="Google Shape;13;p2"/>
          <p:cNvSpPr txBox="1"/>
          <p:nvPr/>
        </p:nvSpPr>
        <p:spPr>
          <a:xfrm>
            <a:off x="5149158" y="5240873"/>
            <a:ext cx="3687167"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1" i="0" lang="fr-FR" sz="900" u="none" cap="none" strike="noStrike">
                <a:solidFill>
                  <a:schemeClr val="dk1"/>
                </a:solidFill>
                <a:latin typeface="Lato"/>
                <a:ea typeface="Lato"/>
                <a:cs typeface="Lato"/>
                <a:sym typeface="Lato"/>
              </a:rPr>
              <a:t>m2iformation</a:t>
            </a:r>
            <a:r>
              <a:rPr b="1" i="0" lang="fr-FR" sz="900" u="none" cap="none" strike="noStrike">
                <a:solidFill>
                  <a:srgbClr val="D90011"/>
                </a:solidFill>
                <a:latin typeface="Lato"/>
                <a:ea typeface="Lato"/>
                <a:cs typeface="Lato"/>
                <a:sym typeface="Lato"/>
              </a:rPr>
              <a:t>.</a:t>
            </a:r>
            <a:r>
              <a:rPr b="1" i="0" lang="fr-FR" sz="900" u="none" cap="none" strike="noStrike">
                <a:solidFill>
                  <a:schemeClr val="dk1"/>
                </a:solidFill>
                <a:latin typeface="Lato"/>
                <a:ea typeface="Lato"/>
                <a:cs typeface="Lato"/>
                <a:sym typeface="Lato"/>
              </a:rPr>
              <a:t>fr</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58.png"/><Relationship Id="rId4" Type="http://schemas.openxmlformats.org/officeDocument/2006/relationships/image" Target="../media/image6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60.png"/><Relationship Id="rId6" Type="http://schemas.openxmlformats.org/officeDocument/2006/relationships/image" Target="../media/image6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6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7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0.xml"/><Relationship Id="rId3" Type="http://schemas.openxmlformats.org/officeDocument/2006/relationships/image" Target="../media/image7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7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1.xml"/><Relationship Id="rId3" Type="http://schemas.openxmlformats.org/officeDocument/2006/relationships/image" Target="../media/image70.png"/><Relationship Id="rId4" Type="http://schemas.openxmlformats.org/officeDocument/2006/relationships/image" Target="../media/image77.png"/><Relationship Id="rId5" Type="http://schemas.openxmlformats.org/officeDocument/2006/relationships/image" Target="../media/image67.png"/><Relationship Id="rId6" Type="http://schemas.openxmlformats.org/officeDocument/2006/relationships/image" Target="../media/image7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73.png"/><Relationship Id="rId4" Type="http://schemas.openxmlformats.org/officeDocument/2006/relationships/image" Target="../media/image8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76.png"/><Relationship Id="rId4" Type="http://schemas.openxmlformats.org/officeDocument/2006/relationships/image" Target="../media/image79.png"/><Relationship Id="rId5" Type="http://schemas.openxmlformats.org/officeDocument/2006/relationships/image" Target="../media/image7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8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8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8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hyperlink" Target="https://www.uml.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mailto:contact@2aiconcept.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m2iformation.fr/catalogues/" TargetMode="External"/><Relationship Id="rId4" Type="http://schemas.openxmlformats.org/officeDocument/2006/relationships/hyperlink" Target="https://www.m2iformation.fr/numerique-au-feminin/" TargetMode="External"/><Relationship Id="rId5" Type="http://schemas.openxmlformats.org/officeDocument/2006/relationships/hyperlink" Target="https://www.m2iformation.fr/demarche-qualit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1.pn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5.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0.png"/><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8.xml"/><Relationship Id="rId3" Type="http://schemas.openxmlformats.org/officeDocument/2006/relationships/image" Target="../media/image50.png"/><Relationship Id="rId4" Type="http://schemas.openxmlformats.org/officeDocument/2006/relationships/image" Target="../media/image4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5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3.png"/><Relationship Id="rId4" Type="http://schemas.openxmlformats.org/officeDocument/2006/relationships/image" Target="../media/image5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5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5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5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
          <p:cNvSpPr txBox="1"/>
          <p:nvPr>
            <p:ph idx="1" type="subTitle"/>
          </p:nvPr>
        </p:nvSpPr>
        <p:spPr>
          <a:xfrm>
            <a:off x="5334175" y="3219125"/>
            <a:ext cx="3263400" cy="341400"/>
          </a:xfrm>
          <a:prstGeom prst="rect">
            <a:avLst/>
          </a:prstGeom>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770"/>
              <a:buFont typeface="Arial"/>
              <a:buNone/>
            </a:pPr>
            <a:r>
              <a:rPr lang="fr-FR">
                <a:solidFill>
                  <a:schemeClr val="lt1"/>
                </a:solidFill>
                <a:latin typeface="Montserrat"/>
                <a:ea typeface="Montserrat"/>
                <a:cs typeface="Montserrat"/>
                <a:sym typeface="Montserrat"/>
              </a:rPr>
              <a:t>07/10/2024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aed57810c0_0_32"/>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Support de cours et outils pédagogiques</a:t>
            </a:r>
            <a:endParaRPr/>
          </a:p>
        </p:txBody>
      </p:sp>
      <p:sp>
        <p:nvSpPr>
          <p:cNvPr id="155" name="Google Shape;155;g2aed57810c0_0_32"/>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0"/>
              </a:spcBef>
              <a:spcAft>
                <a:spcPts val="0"/>
              </a:spcAft>
              <a:buSzPts val="1800"/>
              <a:buChar char="●"/>
            </a:pPr>
            <a:r>
              <a:rPr lang="fr-FR"/>
              <a:t>Qualiopi : fournir le support de cours et les énoncés des tp de validation des acquis. </a:t>
            </a:r>
            <a:endParaRPr/>
          </a:p>
          <a:p>
            <a:pPr indent="-342900" lvl="0" marL="457200" rtl="0" algn="l">
              <a:lnSpc>
                <a:spcPct val="100000"/>
              </a:lnSpc>
              <a:spcBef>
                <a:spcPts val="0"/>
              </a:spcBef>
              <a:spcAft>
                <a:spcPts val="0"/>
              </a:spcAft>
              <a:buSzPts val="1800"/>
              <a:buChar char="●"/>
            </a:pPr>
            <a:r>
              <a:rPr lang="fr-FR"/>
              <a:t>Support de cours sur Teams et Github</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i="1" sz="14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g30542eeb867_0_183"/>
          <p:cNvSpPr txBox="1"/>
          <p:nvPr>
            <p:ph type="title"/>
          </p:nvPr>
        </p:nvSpPr>
        <p:spPr>
          <a:xfrm>
            <a:off x="914400" y="276025"/>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Diagrammes de séquences</a:t>
            </a:r>
            <a:endParaRPr sz="2650"/>
          </a:p>
          <a:p>
            <a:pPr indent="0" lvl="0" marL="0" rtl="0" algn="l">
              <a:lnSpc>
                <a:spcPct val="100000"/>
              </a:lnSpc>
              <a:spcBef>
                <a:spcPts val="0"/>
              </a:spcBef>
              <a:spcAft>
                <a:spcPts val="0"/>
              </a:spcAft>
              <a:buSzPct val="103596"/>
              <a:buNone/>
            </a:pPr>
            <a:r>
              <a:rPr lang="fr-FR" sz="2316"/>
              <a:t>Réutilisation de séquences</a:t>
            </a:r>
            <a:endParaRPr sz="2316"/>
          </a:p>
        </p:txBody>
      </p:sp>
      <p:sp>
        <p:nvSpPr>
          <p:cNvPr id="835" name="Google Shape;835;g30542eeb867_0_183"/>
          <p:cNvSpPr txBox="1"/>
          <p:nvPr>
            <p:ph idx="1" type="body"/>
          </p:nvPr>
        </p:nvSpPr>
        <p:spPr>
          <a:xfrm>
            <a:off x="304400" y="1023950"/>
            <a:ext cx="8535300" cy="42072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b="1" lang="fr-FR"/>
              <a:t>ref :  </a:t>
            </a:r>
            <a:r>
              <a:rPr lang="fr-FR"/>
              <a:t>permet d’indiquer la réutilisation d’un diagramme de séquences défini ailleurs</a:t>
            </a:r>
            <a:endParaRPr/>
          </a:p>
        </p:txBody>
      </p:sp>
      <p:pic>
        <p:nvPicPr>
          <p:cNvPr id="836" name="Google Shape;836;g30542eeb867_0_183"/>
          <p:cNvPicPr preferRelativeResize="0"/>
          <p:nvPr/>
        </p:nvPicPr>
        <p:blipFill>
          <a:blip r:embed="rId3">
            <a:alphaModFix/>
          </a:blip>
          <a:stretch>
            <a:fillRect/>
          </a:stretch>
        </p:blipFill>
        <p:spPr>
          <a:xfrm>
            <a:off x="3923250" y="1845475"/>
            <a:ext cx="4224102" cy="3457100"/>
          </a:xfrm>
          <a:prstGeom prst="rect">
            <a:avLst/>
          </a:prstGeom>
          <a:noFill/>
          <a:ln>
            <a:noFill/>
          </a:ln>
        </p:spPr>
      </p:pic>
      <p:pic>
        <p:nvPicPr>
          <p:cNvPr id="837" name="Google Shape;837;g30542eeb867_0_183"/>
          <p:cNvPicPr preferRelativeResize="0"/>
          <p:nvPr/>
        </p:nvPicPr>
        <p:blipFill>
          <a:blip r:embed="rId4">
            <a:alphaModFix/>
          </a:blip>
          <a:stretch>
            <a:fillRect/>
          </a:stretch>
        </p:blipFill>
        <p:spPr>
          <a:xfrm>
            <a:off x="693024" y="2018825"/>
            <a:ext cx="2766100" cy="2910325"/>
          </a:xfrm>
          <a:prstGeom prst="rect">
            <a:avLst/>
          </a:prstGeom>
          <a:noFill/>
          <a:ln>
            <a:noFill/>
          </a:ln>
        </p:spPr>
      </p:pic>
      <p:sp>
        <p:nvSpPr>
          <p:cNvPr id="838" name="Google Shape;838;g30542eeb867_0_183"/>
          <p:cNvSpPr txBox="1"/>
          <p:nvPr/>
        </p:nvSpPr>
        <p:spPr>
          <a:xfrm>
            <a:off x="4270925" y="1449600"/>
            <a:ext cx="4631400" cy="107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D90011"/>
              </a:buClr>
              <a:buSzPts val="1800"/>
              <a:buFont typeface="Lato"/>
              <a:buChar char="●"/>
            </a:pPr>
            <a:r>
              <a:rPr lang="fr-FR" sz="1800">
                <a:solidFill>
                  <a:srgbClr val="262626"/>
                </a:solidFill>
                <a:latin typeface="Lato"/>
                <a:ea typeface="Lato"/>
                <a:cs typeface="Lato"/>
                <a:sym typeface="Lato"/>
              </a:rPr>
              <a:t>Diagramme de séquence: </a:t>
            </a:r>
            <a:r>
              <a:rPr lang="fr-FR" sz="1800">
                <a:solidFill>
                  <a:srgbClr val="262626"/>
                </a:solidFill>
                <a:latin typeface="Lato"/>
                <a:ea typeface="Lato"/>
                <a:cs typeface="Lato"/>
                <a:sym typeface="Lato"/>
              </a:rPr>
              <a:t>Exécution</a:t>
            </a:r>
            <a:endParaRPr sz="1800">
              <a:solidFill>
                <a:srgbClr val="262626"/>
              </a:solidFill>
              <a:latin typeface="Lato"/>
              <a:ea typeface="Lato"/>
              <a:cs typeface="Lato"/>
              <a:sym typeface="Lato"/>
            </a:endParaRPr>
          </a:p>
        </p:txBody>
      </p:sp>
      <p:cxnSp>
        <p:nvCxnSpPr>
          <p:cNvPr id="839" name="Google Shape;839;g30542eeb867_0_183"/>
          <p:cNvCxnSpPr/>
          <p:nvPr/>
        </p:nvCxnSpPr>
        <p:spPr>
          <a:xfrm>
            <a:off x="3639850" y="3738550"/>
            <a:ext cx="1488300" cy="12000"/>
          </a:xfrm>
          <a:prstGeom prst="straightConnector1">
            <a:avLst/>
          </a:prstGeom>
          <a:noFill/>
          <a:ln cap="flat" cmpd="sng" w="38100">
            <a:solidFill>
              <a:srgbClr val="D90011"/>
            </a:solidFill>
            <a:prstDash val="solid"/>
            <a:round/>
            <a:headEnd len="med" w="med" type="none"/>
            <a:tailEnd len="med" w="med" type="stealth"/>
          </a:ln>
        </p:spPr>
      </p:cxn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g30542eeb867_0_234"/>
          <p:cNvSpPr txBox="1"/>
          <p:nvPr>
            <p:ph type="title"/>
          </p:nvPr>
        </p:nvSpPr>
        <p:spPr>
          <a:xfrm>
            <a:off x="914400" y="276025"/>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Diagrammes de séquences</a:t>
            </a:r>
            <a:endParaRPr sz="2650"/>
          </a:p>
          <a:p>
            <a:pPr indent="0" lvl="0" marL="0" rtl="0" algn="l">
              <a:lnSpc>
                <a:spcPct val="100000"/>
              </a:lnSpc>
              <a:spcBef>
                <a:spcPts val="0"/>
              </a:spcBef>
              <a:spcAft>
                <a:spcPts val="0"/>
              </a:spcAft>
              <a:buSzPct val="103596"/>
              <a:buNone/>
            </a:pPr>
            <a:r>
              <a:rPr lang="fr-FR" sz="2316"/>
              <a:t>En résumé</a:t>
            </a:r>
            <a:endParaRPr sz="2316"/>
          </a:p>
        </p:txBody>
      </p:sp>
      <p:sp>
        <p:nvSpPr>
          <p:cNvPr id="846" name="Google Shape;846;g30542eeb867_0_234"/>
          <p:cNvSpPr txBox="1"/>
          <p:nvPr>
            <p:ph idx="1" type="body"/>
          </p:nvPr>
        </p:nvSpPr>
        <p:spPr>
          <a:xfrm>
            <a:off x="304400" y="1023950"/>
            <a:ext cx="8535300" cy="42072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fr-FR"/>
              <a:t>Le diagramme de séquence permet de modéliser:</a:t>
            </a:r>
            <a:endParaRPr/>
          </a:p>
          <a:p>
            <a:pPr indent="-342900" lvl="0" marL="914400" rtl="0" algn="l">
              <a:spcBef>
                <a:spcPts val="0"/>
              </a:spcBef>
              <a:spcAft>
                <a:spcPts val="0"/>
              </a:spcAft>
              <a:buSzPts val="1800"/>
              <a:buChar char="-"/>
            </a:pPr>
            <a:r>
              <a:rPr lang="fr-FR"/>
              <a:t>Les interactions temporelles d’un cas d’usage</a:t>
            </a:r>
            <a:endParaRPr/>
          </a:p>
          <a:p>
            <a:pPr indent="-342900" lvl="0" marL="914400" rtl="0" algn="l">
              <a:spcBef>
                <a:spcPts val="0"/>
              </a:spcBef>
              <a:spcAft>
                <a:spcPts val="0"/>
              </a:spcAft>
              <a:buSzPts val="1800"/>
              <a:buChar char="-"/>
            </a:pPr>
            <a:r>
              <a:rPr lang="fr-FR"/>
              <a:t>La documentation des scénarios métiers</a:t>
            </a:r>
            <a:endParaRPr/>
          </a:p>
          <a:p>
            <a:pPr indent="-342900" lvl="0" marL="914400" rtl="0" algn="l">
              <a:spcBef>
                <a:spcPts val="0"/>
              </a:spcBef>
              <a:spcAft>
                <a:spcPts val="0"/>
              </a:spcAft>
              <a:buSzPts val="1800"/>
              <a:buChar char="-"/>
            </a:pPr>
            <a:r>
              <a:rPr lang="fr-FR"/>
              <a:t>les analyse et validation du comportement du système</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g30542eeb867_0_248"/>
          <p:cNvSpPr txBox="1"/>
          <p:nvPr>
            <p:ph type="title"/>
          </p:nvPr>
        </p:nvSpPr>
        <p:spPr>
          <a:xfrm>
            <a:off x="1371525" y="2475348"/>
            <a:ext cx="6382800" cy="793200"/>
          </a:xfrm>
          <a:prstGeom prst="rect">
            <a:avLst/>
          </a:prstGeom>
        </p:spPr>
        <p:txBody>
          <a:bodyPr anchorCtr="0" anchor="t" bIns="45700" lIns="91425" spcFirstLastPara="1" rIns="91425" wrap="square" tIns="45700">
            <a:normAutofit fontScale="90000"/>
          </a:bodyPr>
          <a:lstStyle/>
          <a:p>
            <a:pPr indent="0" lvl="0" marL="0" rtl="0" algn="r">
              <a:spcBef>
                <a:spcPts val="0"/>
              </a:spcBef>
              <a:spcAft>
                <a:spcPts val="0"/>
              </a:spcAft>
              <a:buNone/>
            </a:pPr>
            <a:r>
              <a:rPr lang="fr-FR"/>
              <a:t>Chapitre 12 : Diagrammes de communications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g30542eeb867_0_50"/>
          <p:cNvSpPr txBox="1"/>
          <p:nvPr>
            <p:ph type="title"/>
          </p:nvPr>
        </p:nvSpPr>
        <p:spPr>
          <a:xfrm>
            <a:off x="914400" y="276025"/>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Diagrammes de communication</a:t>
            </a:r>
            <a:endParaRPr sz="2650"/>
          </a:p>
          <a:p>
            <a:pPr indent="0" lvl="0" marL="0" rtl="0" algn="l">
              <a:lnSpc>
                <a:spcPct val="100000"/>
              </a:lnSpc>
              <a:spcBef>
                <a:spcPts val="0"/>
              </a:spcBef>
              <a:spcAft>
                <a:spcPts val="0"/>
              </a:spcAft>
              <a:buSzPct val="103596"/>
              <a:buNone/>
            </a:pPr>
            <a:r>
              <a:rPr lang="fr-FR" sz="2316"/>
              <a:t>Introduction</a:t>
            </a:r>
            <a:endParaRPr sz="2316"/>
          </a:p>
        </p:txBody>
      </p:sp>
      <p:sp>
        <p:nvSpPr>
          <p:cNvPr id="859" name="Google Shape;859;g30542eeb867_0_50"/>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fr-FR"/>
              <a:t>Un diagramme de communication présente en un schéma comment les sous-ensembles d’un système communique entre eux.</a:t>
            </a:r>
            <a:endParaRPr/>
          </a:p>
          <a:p>
            <a:pPr indent="-342900" lvl="0" marL="457200" rtl="0" algn="l">
              <a:spcBef>
                <a:spcPts val="0"/>
              </a:spcBef>
              <a:spcAft>
                <a:spcPts val="0"/>
              </a:spcAft>
              <a:buSzPts val="1800"/>
              <a:buChar char="●"/>
            </a:pPr>
            <a:r>
              <a:rPr lang="fr-FR"/>
              <a:t>Contrairement au diagramme de séquence le diagramme de communication gagne en </a:t>
            </a:r>
            <a:r>
              <a:rPr lang="fr-FR"/>
              <a:t>simplicité</a:t>
            </a:r>
            <a:r>
              <a:rPr lang="fr-FR"/>
              <a:t> de lecture grâce à la numérotation.</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g30542eeb867_0_262"/>
          <p:cNvSpPr txBox="1"/>
          <p:nvPr>
            <p:ph type="title"/>
          </p:nvPr>
        </p:nvSpPr>
        <p:spPr>
          <a:xfrm>
            <a:off x="914400" y="276025"/>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Diagrammes de communication</a:t>
            </a:r>
            <a:endParaRPr sz="2650"/>
          </a:p>
          <a:p>
            <a:pPr indent="0" lvl="0" marL="0" rtl="0" algn="l">
              <a:lnSpc>
                <a:spcPct val="100000"/>
              </a:lnSpc>
              <a:spcBef>
                <a:spcPts val="0"/>
              </a:spcBef>
              <a:spcAft>
                <a:spcPts val="0"/>
              </a:spcAft>
              <a:buSzPct val="103596"/>
              <a:buNone/>
            </a:pPr>
            <a:r>
              <a:rPr lang="fr-FR" sz="2316"/>
              <a:t>Syntaxe UML</a:t>
            </a:r>
            <a:endParaRPr sz="2316"/>
          </a:p>
        </p:txBody>
      </p:sp>
      <p:sp>
        <p:nvSpPr>
          <p:cNvPr id="866" name="Google Shape;866;g30542eeb867_0_262"/>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b="1" lang="fr-FR"/>
              <a:t>Objets</a:t>
            </a:r>
            <a:r>
              <a:rPr lang="fr-FR"/>
              <a:t> : éléments </a:t>
            </a:r>
            <a:r>
              <a:rPr lang="fr-FR"/>
              <a:t>communiquant pour exécuter des ordres</a:t>
            </a:r>
            <a:br>
              <a:rPr lang="fr-FR"/>
            </a:br>
            <a:r>
              <a:rPr lang="fr-FR"/>
              <a:t>ou maintenir l’application ou le système fonctionnel</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b="1" lang="fr-FR"/>
              <a:t>Lignes</a:t>
            </a:r>
            <a:r>
              <a:rPr lang="fr-FR"/>
              <a:t> : éléments du diagramme de communication</a:t>
            </a:r>
            <a:br>
              <a:rPr lang="fr-FR"/>
            </a:br>
            <a:r>
              <a:rPr lang="fr-FR"/>
              <a:t>dirigeant </a:t>
            </a:r>
            <a:r>
              <a:rPr lang="fr-FR"/>
              <a:t>le flux de messages au sein du système</a:t>
            </a:r>
            <a:br>
              <a:rPr lang="fr-FR"/>
            </a:br>
            <a:r>
              <a:rPr lang="fr-FR"/>
              <a:t>montre également la relation entre les objets</a:t>
            </a:r>
            <a:br>
              <a:rPr lang="fr-FR"/>
            </a:br>
            <a:r>
              <a:rPr lang="fr-FR"/>
              <a:t>au sein du système</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b="1" lang="fr-FR"/>
              <a:t>Flèches</a:t>
            </a:r>
            <a:r>
              <a:rPr lang="fr-FR"/>
              <a:t> : indique la direction dans laquelle le message circule</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b="1" lang="fr-FR"/>
              <a:t>Nombre</a:t>
            </a:r>
            <a:r>
              <a:rPr lang="fr-FR"/>
              <a:t> : Les nombres présents dans ce type de</a:t>
            </a:r>
            <a:br>
              <a:rPr lang="fr-FR"/>
            </a:br>
            <a:r>
              <a:rPr lang="fr-FR"/>
              <a:t>diagramme représentent l’ordre dans lequel les messages</a:t>
            </a:r>
            <a:br>
              <a:rPr lang="fr-FR"/>
            </a:br>
            <a:r>
              <a:rPr lang="fr-FR"/>
              <a:t>sont envoyés</a:t>
            </a:r>
            <a:endParaRPr/>
          </a:p>
        </p:txBody>
      </p:sp>
      <p:pic>
        <p:nvPicPr>
          <p:cNvPr id="867" name="Google Shape;867;g30542eeb867_0_262"/>
          <p:cNvPicPr preferRelativeResize="0"/>
          <p:nvPr/>
        </p:nvPicPr>
        <p:blipFill>
          <a:blip r:embed="rId3">
            <a:alphaModFix/>
          </a:blip>
          <a:stretch>
            <a:fillRect/>
          </a:stretch>
        </p:blipFill>
        <p:spPr>
          <a:xfrm>
            <a:off x="7063250" y="783450"/>
            <a:ext cx="1610125" cy="978700"/>
          </a:xfrm>
          <a:prstGeom prst="rect">
            <a:avLst/>
          </a:prstGeom>
          <a:noFill/>
          <a:ln>
            <a:noFill/>
          </a:ln>
        </p:spPr>
      </p:pic>
      <p:pic>
        <p:nvPicPr>
          <p:cNvPr id="868" name="Google Shape;868;g30542eeb867_0_262"/>
          <p:cNvPicPr preferRelativeResize="0"/>
          <p:nvPr/>
        </p:nvPicPr>
        <p:blipFill>
          <a:blip r:embed="rId4">
            <a:alphaModFix/>
          </a:blip>
          <a:stretch>
            <a:fillRect/>
          </a:stretch>
        </p:blipFill>
        <p:spPr>
          <a:xfrm>
            <a:off x="6846875" y="2137688"/>
            <a:ext cx="2042875" cy="456175"/>
          </a:xfrm>
          <a:prstGeom prst="rect">
            <a:avLst/>
          </a:prstGeom>
          <a:noFill/>
          <a:ln>
            <a:noFill/>
          </a:ln>
        </p:spPr>
      </p:pic>
      <p:pic>
        <p:nvPicPr>
          <p:cNvPr id="869" name="Google Shape;869;g30542eeb867_0_262"/>
          <p:cNvPicPr preferRelativeResize="0"/>
          <p:nvPr/>
        </p:nvPicPr>
        <p:blipFill>
          <a:blip r:embed="rId5">
            <a:alphaModFix/>
          </a:blip>
          <a:stretch>
            <a:fillRect/>
          </a:stretch>
        </p:blipFill>
        <p:spPr>
          <a:xfrm>
            <a:off x="6693700" y="2969425"/>
            <a:ext cx="2349225" cy="742925"/>
          </a:xfrm>
          <a:prstGeom prst="rect">
            <a:avLst/>
          </a:prstGeom>
          <a:noFill/>
          <a:ln>
            <a:noFill/>
          </a:ln>
        </p:spPr>
      </p:pic>
      <p:pic>
        <p:nvPicPr>
          <p:cNvPr id="870" name="Google Shape;870;g30542eeb867_0_262"/>
          <p:cNvPicPr preferRelativeResize="0"/>
          <p:nvPr/>
        </p:nvPicPr>
        <p:blipFill>
          <a:blip r:embed="rId6">
            <a:alphaModFix/>
          </a:blip>
          <a:stretch>
            <a:fillRect/>
          </a:stretch>
        </p:blipFill>
        <p:spPr>
          <a:xfrm>
            <a:off x="7317050" y="3595700"/>
            <a:ext cx="1102525" cy="11025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g30542eeb867_0_279"/>
          <p:cNvSpPr txBox="1"/>
          <p:nvPr>
            <p:ph type="title"/>
          </p:nvPr>
        </p:nvSpPr>
        <p:spPr>
          <a:xfrm>
            <a:off x="914400" y="276025"/>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Diagrammes de communication</a:t>
            </a:r>
            <a:endParaRPr sz="2650"/>
          </a:p>
          <a:p>
            <a:pPr indent="0" lvl="0" marL="0" rtl="0" algn="l">
              <a:lnSpc>
                <a:spcPct val="100000"/>
              </a:lnSpc>
              <a:spcBef>
                <a:spcPts val="0"/>
              </a:spcBef>
              <a:spcAft>
                <a:spcPts val="0"/>
              </a:spcAft>
              <a:buSzPct val="103596"/>
              <a:buNone/>
            </a:pPr>
            <a:r>
              <a:rPr lang="fr-FR" sz="2316"/>
              <a:t>Exemple</a:t>
            </a:r>
            <a:endParaRPr sz="2316"/>
          </a:p>
        </p:txBody>
      </p:sp>
      <p:sp>
        <p:nvSpPr>
          <p:cNvPr id="877" name="Google Shape;877;g30542eeb867_0_279"/>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fr-FR"/>
              <a:t>Demande d’emprunt d’un livre à la </a:t>
            </a:r>
            <a:r>
              <a:rPr lang="fr-FR"/>
              <a:t>bibliothèque</a:t>
            </a:r>
            <a:endParaRPr/>
          </a:p>
        </p:txBody>
      </p:sp>
      <p:pic>
        <p:nvPicPr>
          <p:cNvPr id="878" name="Google Shape;878;g30542eeb867_0_279"/>
          <p:cNvPicPr preferRelativeResize="0"/>
          <p:nvPr/>
        </p:nvPicPr>
        <p:blipFill>
          <a:blip r:embed="rId3">
            <a:alphaModFix/>
          </a:blip>
          <a:stretch>
            <a:fillRect/>
          </a:stretch>
        </p:blipFill>
        <p:spPr>
          <a:xfrm>
            <a:off x="1152525" y="1339124"/>
            <a:ext cx="6717498" cy="349955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g30542eeb867_0_290"/>
          <p:cNvSpPr txBox="1"/>
          <p:nvPr>
            <p:ph type="title"/>
          </p:nvPr>
        </p:nvSpPr>
        <p:spPr>
          <a:xfrm>
            <a:off x="914400" y="276025"/>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Diagrammes de communication</a:t>
            </a:r>
            <a:endParaRPr sz="2650"/>
          </a:p>
          <a:p>
            <a:pPr indent="0" lvl="0" marL="0" rtl="0" algn="l">
              <a:lnSpc>
                <a:spcPct val="100000"/>
              </a:lnSpc>
              <a:spcBef>
                <a:spcPts val="0"/>
              </a:spcBef>
              <a:spcAft>
                <a:spcPts val="0"/>
              </a:spcAft>
              <a:buSzPct val="103596"/>
              <a:buNone/>
            </a:pPr>
            <a:r>
              <a:rPr lang="fr-FR" sz="2316"/>
              <a:t>En résumé</a:t>
            </a:r>
            <a:endParaRPr sz="2316"/>
          </a:p>
        </p:txBody>
      </p:sp>
      <p:sp>
        <p:nvSpPr>
          <p:cNvPr id="885" name="Google Shape;885;g30542eeb867_0_290"/>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fr-FR"/>
              <a:t>Le diagramme de communication est particulièrement utile pour illustrer la structure des interactions d'un système sans se soucier de l'ordre précis des messages comme le fait le diagramme de séquence</a:t>
            </a:r>
            <a:endParaRPr/>
          </a:p>
          <a:p>
            <a:pPr indent="-342900" lvl="0" marL="457200" rtl="0" algn="l">
              <a:spcBef>
                <a:spcPts val="0"/>
              </a:spcBef>
              <a:spcAft>
                <a:spcPts val="0"/>
              </a:spcAft>
              <a:buSzPts val="1800"/>
              <a:buChar char="●"/>
            </a:pPr>
            <a:r>
              <a:rPr lang="fr-FR"/>
              <a:t>Représenter les interactions entre différents objets ou composants d'un système sans se concentrer sur la chronologie stricte des événements</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fr-FR"/>
              <a:t>Visualiser les relations et connexions entre les acteurs du système, ce qui permet d'avoir une vue d'ensemble des échanges nécessaires au fonctionnement</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g30542eeb867_0_297"/>
          <p:cNvSpPr txBox="1"/>
          <p:nvPr>
            <p:ph type="title"/>
          </p:nvPr>
        </p:nvSpPr>
        <p:spPr>
          <a:xfrm>
            <a:off x="1371530" y="2726654"/>
            <a:ext cx="6382800" cy="541800"/>
          </a:xfrm>
          <a:prstGeom prst="rect">
            <a:avLst/>
          </a:prstGeom>
        </p:spPr>
        <p:txBody>
          <a:bodyPr anchorCtr="0" anchor="t" bIns="45700" lIns="91425" spcFirstLastPara="1" rIns="91425" wrap="square" tIns="45700">
            <a:normAutofit fontScale="90000"/>
          </a:bodyPr>
          <a:lstStyle/>
          <a:p>
            <a:pPr indent="0" lvl="0" marL="0" rtl="0" algn="r">
              <a:spcBef>
                <a:spcPts val="0"/>
              </a:spcBef>
              <a:spcAft>
                <a:spcPts val="0"/>
              </a:spcAft>
              <a:buNone/>
            </a:pPr>
            <a:r>
              <a:rPr lang="fr-FR"/>
              <a:t>Chapitre 13 : </a:t>
            </a:r>
            <a:r>
              <a:rPr lang="fr-FR"/>
              <a:t>Diagrammes</a:t>
            </a:r>
            <a:r>
              <a:rPr lang="fr-FR"/>
              <a:t> d’activité</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g30542eeb867_0_15"/>
          <p:cNvSpPr txBox="1"/>
          <p:nvPr>
            <p:ph type="title"/>
          </p:nvPr>
        </p:nvSpPr>
        <p:spPr>
          <a:xfrm>
            <a:off x="914400" y="276025"/>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Diagrammes </a:t>
            </a:r>
            <a:r>
              <a:rPr lang="fr-FR" sz="2650"/>
              <a:t>d’activité</a:t>
            </a:r>
            <a:endParaRPr sz="2650"/>
          </a:p>
          <a:p>
            <a:pPr indent="0" lvl="0" marL="0" rtl="0" algn="l">
              <a:lnSpc>
                <a:spcPct val="100000"/>
              </a:lnSpc>
              <a:spcBef>
                <a:spcPts val="0"/>
              </a:spcBef>
              <a:spcAft>
                <a:spcPts val="0"/>
              </a:spcAft>
              <a:buSzPct val="103596"/>
              <a:buNone/>
            </a:pPr>
            <a:r>
              <a:rPr lang="fr-FR" sz="2316"/>
              <a:t>Introduction</a:t>
            </a:r>
            <a:endParaRPr sz="2316"/>
          </a:p>
        </p:txBody>
      </p:sp>
      <p:sp>
        <p:nvSpPr>
          <p:cNvPr id="898" name="Google Shape;898;g30542eeb867_0_15"/>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fr-FR"/>
              <a:t>Le diagramme d’activité </a:t>
            </a:r>
            <a:r>
              <a:rPr lang="fr-FR"/>
              <a:t>représente les flux de travail ou les processus au sein d'un système</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b="1" lang="fr-FR"/>
              <a:t>Caractéristiques Principales</a:t>
            </a:r>
            <a:endParaRPr b="1"/>
          </a:p>
          <a:p>
            <a:pPr indent="-330200" lvl="0" marL="914400" rtl="0" algn="l">
              <a:spcBef>
                <a:spcPts val="0"/>
              </a:spcBef>
              <a:spcAft>
                <a:spcPts val="0"/>
              </a:spcAft>
              <a:buSzPts val="1600"/>
              <a:buChar char="-"/>
            </a:pPr>
            <a:r>
              <a:rPr b="1" lang="fr-FR" sz="1600"/>
              <a:t>Visuel et Intuitif</a:t>
            </a:r>
            <a:r>
              <a:rPr lang="fr-FR" sz="1600"/>
              <a:t> : Il offre une vue graphique qui illustre comment les activités s'enchaînent et interagissent, facilitant ainsi la compréhension des processus complexes</a:t>
            </a:r>
            <a:endParaRPr sz="1600"/>
          </a:p>
          <a:p>
            <a:pPr indent="-330200" lvl="0" marL="914400" rtl="0" algn="l">
              <a:spcBef>
                <a:spcPts val="0"/>
              </a:spcBef>
              <a:spcAft>
                <a:spcPts val="0"/>
              </a:spcAft>
              <a:buSzPts val="1600"/>
              <a:buChar char="-"/>
            </a:pPr>
            <a:r>
              <a:rPr b="1" lang="fr-FR" sz="1600"/>
              <a:t>Modélisation des Flux</a:t>
            </a:r>
            <a:r>
              <a:rPr lang="fr-FR" sz="1600"/>
              <a:t> : Ce diagramme montre non seulement les activités individuelles mais aussi les décisions, les parallèles et les interruptions, fournissant une représentation claire du flux de contrôle</a:t>
            </a:r>
            <a:endParaRPr sz="16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g30542eeb867_0_308"/>
          <p:cNvSpPr txBox="1"/>
          <p:nvPr>
            <p:ph type="title"/>
          </p:nvPr>
        </p:nvSpPr>
        <p:spPr>
          <a:xfrm>
            <a:off x="914400" y="276025"/>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rgbClr val="000000"/>
              </a:buClr>
              <a:buSzPct val="90566"/>
              <a:buFont typeface="Arial"/>
              <a:buNone/>
            </a:pPr>
            <a:r>
              <a:rPr lang="fr-FR" sz="2650"/>
              <a:t>Diagrammes d’activité</a:t>
            </a:r>
            <a:endParaRPr sz="2650"/>
          </a:p>
          <a:p>
            <a:pPr indent="0" lvl="0" marL="0" rtl="0" algn="l">
              <a:lnSpc>
                <a:spcPct val="100000"/>
              </a:lnSpc>
              <a:spcBef>
                <a:spcPts val="0"/>
              </a:spcBef>
              <a:spcAft>
                <a:spcPts val="0"/>
              </a:spcAft>
              <a:buSzPct val="103596"/>
              <a:buNone/>
            </a:pPr>
            <a:r>
              <a:rPr lang="fr-FR" sz="2316"/>
              <a:t>Représentation</a:t>
            </a:r>
            <a:endParaRPr sz="2316"/>
          </a:p>
        </p:txBody>
      </p:sp>
      <p:sp>
        <p:nvSpPr>
          <p:cNvPr id="905" name="Google Shape;905;g30542eeb867_0_308"/>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fr-FR"/>
              <a:t>Un diagramme d’activité </a:t>
            </a:r>
            <a:r>
              <a:rPr lang="fr-FR"/>
              <a:t>s'articule</a:t>
            </a:r>
            <a:r>
              <a:rPr lang="fr-FR"/>
              <a:t> autour</a:t>
            </a:r>
            <a:br>
              <a:rPr lang="fr-FR"/>
            </a:br>
            <a:r>
              <a:rPr lang="fr-FR"/>
              <a:t>des fonctionnalités </a:t>
            </a:r>
            <a:r>
              <a:rPr lang="fr-FR"/>
              <a:t>indépendamment</a:t>
            </a:r>
            <a:r>
              <a:rPr lang="fr-FR"/>
              <a:t> des</a:t>
            </a:r>
            <a:br>
              <a:rPr lang="fr-FR"/>
            </a:br>
            <a:r>
              <a:rPr lang="fr-FR"/>
              <a:t>besoin techniques associés</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fr-FR"/>
              <a:t>C’est donc le schéma idéal pour communiquer</a:t>
            </a:r>
            <a:br>
              <a:rPr lang="fr-FR"/>
            </a:br>
            <a:r>
              <a:rPr lang="fr-FR"/>
              <a:t>entre équipe technique et non-technique </a:t>
            </a:r>
            <a:endParaRPr/>
          </a:p>
        </p:txBody>
      </p:sp>
      <p:pic>
        <p:nvPicPr>
          <p:cNvPr id="906" name="Google Shape;906;g30542eeb867_0_308"/>
          <p:cNvPicPr preferRelativeResize="0"/>
          <p:nvPr/>
        </p:nvPicPr>
        <p:blipFill>
          <a:blip r:embed="rId3">
            <a:alphaModFix/>
          </a:blip>
          <a:stretch>
            <a:fillRect/>
          </a:stretch>
        </p:blipFill>
        <p:spPr>
          <a:xfrm>
            <a:off x="5077452" y="548212"/>
            <a:ext cx="4066550" cy="46185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aed57810c0_0_92"/>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L’application et les TP de la formation</a:t>
            </a:r>
            <a:endParaRPr/>
          </a:p>
        </p:txBody>
      </p:sp>
      <p:sp>
        <p:nvSpPr>
          <p:cNvPr id="162" name="Google Shape;162;g2aed57810c0_0_92"/>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SzPts val="1800"/>
              <a:buChar char="●"/>
            </a:pPr>
            <a:r>
              <a:rPr lang="fr-FR"/>
              <a:t>Démo ou capture d’écran de l’application, des TP sur plusieurs slides si nécessaire.</a:t>
            </a:r>
            <a:endParaRPr/>
          </a:p>
          <a:p>
            <a:pPr indent="-342900" lvl="0" marL="457200" rtl="0" algn="l">
              <a:lnSpc>
                <a:spcPct val="100000"/>
              </a:lnSpc>
              <a:spcBef>
                <a:spcPts val="360"/>
              </a:spcBef>
              <a:spcAft>
                <a:spcPts val="0"/>
              </a:spcAft>
              <a:buSzPts val="1800"/>
              <a:buChar char="●"/>
            </a:pPr>
            <a:r>
              <a:rPr lang="fr-FR"/>
              <a:t>A</a:t>
            </a:r>
            <a:r>
              <a:rPr lang="fr-FR"/>
              <a:t>lternance entre démonstrations, interrogations, et travaux pratiques.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g30542eeb867_0_319"/>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rgbClr val="000000"/>
              </a:buClr>
              <a:buSzPct val="90566"/>
              <a:buFont typeface="Arial"/>
              <a:buNone/>
            </a:pPr>
            <a:r>
              <a:rPr lang="fr-FR" sz="2650"/>
              <a:t>Diagrammes d’activité</a:t>
            </a:r>
            <a:endParaRPr sz="2650"/>
          </a:p>
          <a:p>
            <a:pPr indent="0" lvl="0" marL="0" rtl="0" algn="l">
              <a:lnSpc>
                <a:spcPct val="100000"/>
              </a:lnSpc>
              <a:spcBef>
                <a:spcPts val="0"/>
              </a:spcBef>
              <a:spcAft>
                <a:spcPts val="0"/>
              </a:spcAft>
              <a:buSzPct val="103596"/>
              <a:buNone/>
            </a:pPr>
            <a:r>
              <a:rPr lang="fr-FR" sz="2316"/>
              <a:t>Syntaxe de base</a:t>
            </a:r>
            <a:endParaRPr sz="2316"/>
          </a:p>
        </p:txBody>
      </p:sp>
      <p:sp>
        <p:nvSpPr>
          <p:cNvPr id="913" name="Google Shape;913;g30542eeb867_0_319"/>
          <p:cNvSpPr txBox="1"/>
          <p:nvPr>
            <p:ph idx="3" type="body"/>
          </p:nvPr>
        </p:nvSpPr>
        <p:spPr>
          <a:xfrm>
            <a:off x="3170639" y="1140710"/>
            <a:ext cx="2880000" cy="6207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None/>
            </a:pPr>
            <a:r>
              <a:rPr lang="fr-FR"/>
              <a:t>Symbol</a:t>
            </a:r>
            <a:endParaRPr/>
          </a:p>
        </p:txBody>
      </p:sp>
      <p:sp>
        <p:nvSpPr>
          <p:cNvPr id="914" name="Google Shape;914;g30542eeb867_0_319"/>
          <p:cNvSpPr txBox="1"/>
          <p:nvPr>
            <p:ph idx="1" type="body"/>
          </p:nvPr>
        </p:nvSpPr>
        <p:spPr>
          <a:xfrm>
            <a:off x="290639" y="1140710"/>
            <a:ext cx="2880000" cy="6207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lang="fr-FR"/>
              <a:t>Nom</a:t>
            </a:r>
            <a:endParaRPr/>
          </a:p>
        </p:txBody>
      </p:sp>
      <p:sp>
        <p:nvSpPr>
          <p:cNvPr id="915" name="Google Shape;915;g30542eeb867_0_319"/>
          <p:cNvSpPr txBox="1"/>
          <p:nvPr>
            <p:ph idx="2" type="body"/>
          </p:nvPr>
        </p:nvSpPr>
        <p:spPr>
          <a:xfrm>
            <a:off x="290647" y="1665050"/>
            <a:ext cx="2880000" cy="35577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Point d’entrée</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Activité</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Raccord</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Décision</a:t>
            </a:r>
            <a:endParaRPr/>
          </a:p>
        </p:txBody>
      </p:sp>
      <p:sp>
        <p:nvSpPr>
          <p:cNvPr id="916" name="Google Shape;916;g30542eeb867_0_319"/>
          <p:cNvSpPr txBox="1"/>
          <p:nvPr>
            <p:ph idx="5" type="body"/>
          </p:nvPr>
        </p:nvSpPr>
        <p:spPr>
          <a:xfrm>
            <a:off x="6050639" y="1141200"/>
            <a:ext cx="2880000" cy="6207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lang="fr-FR"/>
              <a:t>Description</a:t>
            </a:r>
            <a:endParaRPr/>
          </a:p>
        </p:txBody>
      </p:sp>
      <p:sp>
        <p:nvSpPr>
          <p:cNvPr id="917" name="Google Shape;917;g30542eeb867_0_319"/>
          <p:cNvSpPr txBox="1"/>
          <p:nvPr>
            <p:ph idx="6" type="body"/>
          </p:nvPr>
        </p:nvSpPr>
        <p:spPr>
          <a:xfrm>
            <a:off x="6050647" y="1666800"/>
            <a:ext cx="2880000" cy="35577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Clr>
                <a:schemeClr val="dk1"/>
              </a:buClr>
              <a:buSzPts val="1100"/>
              <a:buFont typeface="Arial"/>
              <a:buNone/>
            </a:pPr>
            <a:r>
              <a:rPr lang="fr-FR" sz="1600"/>
              <a:t>Point de démarrage de l’activité</a:t>
            </a:r>
            <a:endParaRPr sz="1600"/>
          </a:p>
          <a:p>
            <a:pPr indent="0" lvl="0" marL="0" rtl="0" algn="l">
              <a:spcBef>
                <a:spcPts val="360"/>
              </a:spcBef>
              <a:spcAft>
                <a:spcPts val="0"/>
              </a:spcAft>
              <a:buClr>
                <a:schemeClr val="dk1"/>
              </a:buClr>
              <a:buSzPts val="1100"/>
              <a:buFont typeface="Arial"/>
              <a:buNone/>
            </a:pPr>
            <a:r>
              <a:t/>
            </a:r>
            <a:endParaRPr sz="100"/>
          </a:p>
          <a:p>
            <a:pPr indent="0" lvl="0" marL="0" rtl="0" algn="l">
              <a:spcBef>
                <a:spcPts val="360"/>
              </a:spcBef>
              <a:spcAft>
                <a:spcPts val="0"/>
              </a:spcAft>
              <a:buClr>
                <a:schemeClr val="dk1"/>
              </a:buClr>
              <a:buSzPts val="1100"/>
              <a:buFont typeface="Arial"/>
              <a:buNone/>
            </a:pPr>
            <a:r>
              <a:rPr lang="fr-FR" sz="1600"/>
              <a:t>Activités qui composent un processus</a:t>
            </a:r>
            <a:endParaRPr sz="1600"/>
          </a:p>
          <a:p>
            <a:pPr indent="0" lvl="0" marL="0" rtl="0" algn="l">
              <a:spcBef>
                <a:spcPts val="360"/>
              </a:spcBef>
              <a:spcAft>
                <a:spcPts val="0"/>
              </a:spcAft>
              <a:buClr>
                <a:schemeClr val="dk1"/>
              </a:buClr>
              <a:buSzPts val="1100"/>
              <a:buFont typeface="Arial"/>
              <a:buNone/>
            </a:pPr>
            <a:r>
              <a:t/>
            </a:r>
            <a:endParaRPr sz="100"/>
          </a:p>
          <a:p>
            <a:pPr indent="0" lvl="0" marL="0" rtl="0" algn="l">
              <a:spcBef>
                <a:spcPts val="360"/>
              </a:spcBef>
              <a:spcAft>
                <a:spcPts val="0"/>
              </a:spcAft>
              <a:buClr>
                <a:schemeClr val="dk1"/>
              </a:buClr>
              <a:buSzPts val="1100"/>
              <a:buFont typeface="Arial"/>
              <a:buNone/>
            </a:pPr>
            <a:r>
              <a:rPr lang="fr-FR" sz="1600"/>
              <a:t>Indique le flux directionnel des activités</a:t>
            </a:r>
            <a:endParaRPr sz="1600"/>
          </a:p>
          <a:p>
            <a:pPr indent="0" lvl="0" marL="0" rtl="0" algn="l">
              <a:spcBef>
                <a:spcPts val="360"/>
              </a:spcBef>
              <a:spcAft>
                <a:spcPts val="0"/>
              </a:spcAft>
              <a:buClr>
                <a:schemeClr val="dk1"/>
              </a:buClr>
              <a:buSzPts val="1100"/>
              <a:buFont typeface="Arial"/>
              <a:buNone/>
            </a:pPr>
            <a:r>
              <a:t/>
            </a:r>
            <a:endParaRPr sz="100"/>
          </a:p>
          <a:p>
            <a:pPr indent="0" lvl="0" marL="0" rtl="0" algn="l">
              <a:spcBef>
                <a:spcPts val="360"/>
              </a:spcBef>
              <a:spcAft>
                <a:spcPts val="0"/>
              </a:spcAft>
              <a:buClr>
                <a:schemeClr val="dk1"/>
              </a:buClr>
              <a:buSzPts val="1100"/>
              <a:buFont typeface="Arial"/>
              <a:buNone/>
            </a:pPr>
            <a:r>
              <a:rPr lang="fr-FR" sz="1600"/>
              <a:t>Représente une décision et possède toujours au moins deux embranchements avec le texte de la condition pour permettre aux utilisateurs de voir les options.</a:t>
            </a:r>
            <a:endParaRPr sz="1600"/>
          </a:p>
        </p:txBody>
      </p:sp>
      <p:pic>
        <p:nvPicPr>
          <p:cNvPr id="918" name="Google Shape;918;g30542eeb867_0_319"/>
          <p:cNvPicPr preferRelativeResize="0"/>
          <p:nvPr/>
        </p:nvPicPr>
        <p:blipFill>
          <a:blip r:embed="rId3">
            <a:alphaModFix/>
          </a:blip>
          <a:stretch>
            <a:fillRect/>
          </a:stretch>
        </p:blipFill>
        <p:spPr>
          <a:xfrm>
            <a:off x="4200460" y="1533525"/>
            <a:ext cx="820375" cy="820400"/>
          </a:xfrm>
          <a:prstGeom prst="rect">
            <a:avLst/>
          </a:prstGeom>
          <a:noFill/>
          <a:ln>
            <a:noFill/>
          </a:ln>
        </p:spPr>
      </p:pic>
      <p:pic>
        <p:nvPicPr>
          <p:cNvPr id="919" name="Google Shape;919;g30542eeb867_0_319"/>
          <p:cNvPicPr preferRelativeResize="0"/>
          <p:nvPr/>
        </p:nvPicPr>
        <p:blipFill>
          <a:blip r:embed="rId4">
            <a:alphaModFix/>
          </a:blip>
          <a:stretch>
            <a:fillRect/>
          </a:stretch>
        </p:blipFill>
        <p:spPr>
          <a:xfrm>
            <a:off x="3848688" y="2146675"/>
            <a:ext cx="1523925" cy="935475"/>
          </a:xfrm>
          <a:prstGeom prst="rect">
            <a:avLst/>
          </a:prstGeom>
          <a:noFill/>
          <a:ln>
            <a:noFill/>
          </a:ln>
        </p:spPr>
      </p:pic>
      <p:pic>
        <p:nvPicPr>
          <p:cNvPr id="920" name="Google Shape;920;g30542eeb867_0_319"/>
          <p:cNvPicPr preferRelativeResize="0"/>
          <p:nvPr/>
        </p:nvPicPr>
        <p:blipFill>
          <a:blip r:embed="rId5">
            <a:alphaModFix/>
          </a:blip>
          <a:stretch>
            <a:fillRect/>
          </a:stretch>
        </p:blipFill>
        <p:spPr>
          <a:xfrm>
            <a:off x="3609575" y="2928775"/>
            <a:ext cx="2209800" cy="685800"/>
          </a:xfrm>
          <a:prstGeom prst="rect">
            <a:avLst/>
          </a:prstGeom>
          <a:noFill/>
          <a:ln>
            <a:noFill/>
          </a:ln>
        </p:spPr>
      </p:pic>
      <p:pic>
        <p:nvPicPr>
          <p:cNvPr id="921" name="Google Shape;921;g30542eeb867_0_319"/>
          <p:cNvPicPr preferRelativeResize="0"/>
          <p:nvPr/>
        </p:nvPicPr>
        <p:blipFill>
          <a:blip r:embed="rId6">
            <a:alphaModFix/>
          </a:blip>
          <a:stretch>
            <a:fillRect/>
          </a:stretch>
        </p:blipFill>
        <p:spPr>
          <a:xfrm>
            <a:off x="3848688" y="3467425"/>
            <a:ext cx="1523924" cy="152392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g305987c9f79_0_4"/>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rgbClr val="000000"/>
              </a:buClr>
              <a:buSzPct val="90566"/>
              <a:buFont typeface="Arial"/>
              <a:buNone/>
            </a:pPr>
            <a:r>
              <a:rPr lang="fr-FR" sz="2650"/>
              <a:t>Diagrammes d’activité</a:t>
            </a:r>
            <a:endParaRPr sz="2650"/>
          </a:p>
          <a:p>
            <a:pPr indent="0" lvl="0" marL="0" rtl="0" algn="l">
              <a:lnSpc>
                <a:spcPct val="100000"/>
              </a:lnSpc>
              <a:spcBef>
                <a:spcPts val="0"/>
              </a:spcBef>
              <a:spcAft>
                <a:spcPts val="0"/>
              </a:spcAft>
              <a:buSzPct val="103596"/>
              <a:buNone/>
            </a:pPr>
            <a:r>
              <a:rPr lang="fr-FR" sz="2316"/>
              <a:t>Syntaxe de base</a:t>
            </a:r>
            <a:endParaRPr sz="2316"/>
          </a:p>
        </p:txBody>
      </p:sp>
      <p:sp>
        <p:nvSpPr>
          <p:cNvPr id="928" name="Google Shape;928;g305987c9f79_0_4"/>
          <p:cNvSpPr txBox="1"/>
          <p:nvPr>
            <p:ph idx="3" type="body"/>
          </p:nvPr>
        </p:nvSpPr>
        <p:spPr>
          <a:xfrm>
            <a:off x="3170639" y="1140710"/>
            <a:ext cx="2880000" cy="6207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None/>
            </a:pPr>
            <a:r>
              <a:rPr lang="fr-FR"/>
              <a:t>Symbol</a:t>
            </a:r>
            <a:endParaRPr/>
          </a:p>
        </p:txBody>
      </p:sp>
      <p:sp>
        <p:nvSpPr>
          <p:cNvPr id="929" name="Google Shape;929;g305987c9f79_0_4"/>
          <p:cNvSpPr txBox="1"/>
          <p:nvPr>
            <p:ph idx="1" type="body"/>
          </p:nvPr>
        </p:nvSpPr>
        <p:spPr>
          <a:xfrm>
            <a:off x="290639" y="1140710"/>
            <a:ext cx="2880000" cy="6207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lang="fr-FR"/>
              <a:t>Nom</a:t>
            </a:r>
            <a:endParaRPr/>
          </a:p>
        </p:txBody>
      </p:sp>
      <p:sp>
        <p:nvSpPr>
          <p:cNvPr id="930" name="Google Shape;930;g305987c9f79_0_4"/>
          <p:cNvSpPr txBox="1"/>
          <p:nvPr>
            <p:ph idx="2" type="body"/>
          </p:nvPr>
        </p:nvSpPr>
        <p:spPr>
          <a:xfrm>
            <a:off x="290647" y="1665050"/>
            <a:ext cx="2880000" cy="35577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Notes</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B</a:t>
            </a:r>
            <a:r>
              <a:rPr lang="fr-FR"/>
              <a:t>oucle optionnelle</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P</a:t>
            </a:r>
            <a:r>
              <a:rPr lang="fr-FR"/>
              <a:t>seudo-état historique simple</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Point de sortie</a:t>
            </a:r>
            <a:endParaRPr/>
          </a:p>
        </p:txBody>
      </p:sp>
      <p:sp>
        <p:nvSpPr>
          <p:cNvPr id="931" name="Google Shape;931;g305987c9f79_0_4"/>
          <p:cNvSpPr txBox="1"/>
          <p:nvPr>
            <p:ph idx="5" type="body"/>
          </p:nvPr>
        </p:nvSpPr>
        <p:spPr>
          <a:xfrm>
            <a:off x="6050639" y="1141200"/>
            <a:ext cx="2880000" cy="6207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lang="fr-FR"/>
              <a:t>Description</a:t>
            </a:r>
            <a:endParaRPr/>
          </a:p>
        </p:txBody>
      </p:sp>
      <p:sp>
        <p:nvSpPr>
          <p:cNvPr id="932" name="Google Shape;932;g305987c9f79_0_4"/>
          <p:cNvSpPr txBox="1"/>
          <p:nvPr>
            <p:ph idx="6" type="body"/>
          </p:nvPr>
        </p:nvSpPr>
        <p:spPr>
          <a:xfrm>
            <a:off x="6050647" y="1666800"/>
            <a:ext cx="2880000" cy="35577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Clr>
                <a:schemeClr val="dk1"/>
              </a:buClr>
              <a:buSzPts val="1100"/>
              <a:buFont typeface="Arial"/>
              <a:buNone/>
            </a:pPr>
            <a:r>
              <a:rPr lang="fr-FR" sz="1600"/>
              <a:t>Permet d’annoter des commentaires</a:t>
            </a:r>
            <a:endParaRPr sz="1600"/>
          </a:p>
          <a:p>
            <a:pPr indent="0" lvl="0" marL="0" rtl="0" algn="l">
              <a:spcBef>
                <a:spcPts val="360"/>
              </a:spcBef>
              <a:spcAft>
                <a:spcPts val="0"/>
              </a:spcAft>
              <a:buClr>
                <a:schemeClr val="dk1"/>
              </a:buClr>
              <a:buSzPts val="1100"/>
              <a:buFont typeface="Arial"/>
              <a:buNone/>
            </a:pPr>
            <a:r>
              <a:t/>
            </a:r>
            <a:endParaRPr sz="100"/>
          </a:p>
          <a:p>
            <a:pPr indent="0" lvl="0" marL="0" rtl="0" algn="l">
              <a:spcBef>
                <a:spcPts val="360"/>
              </a:spcBef>
              <a:spcAft>
                <a:spcPts val="0"/>
              </a:spcAft>
              <a:buClr>
                <a:schemeClr val="dk1"/>
              </a:buClr>
              <a:buSzPts val="1100"/>
              <a:buFont typeface="Arial"/>
              <a:buNone/>
            </a:pPr>
            <a:r>
              <a:t/>
            </a:r>
            <a:endParaRPr sz="100"/>
          </a:p>
          <a:p>
            <a:pPr indent="0" lvl="0" marL="0" rtl="0" algn="l">
              <a:spcBef>
                <a:spcPts val="360"/>
              </a:spcBef>
              <a:spcAft>
                <a:spcPts val="0"/>
              </a:spcAft>
              <a:buClr>
                <a:schemeClr val="dk1"/>
              </a:buClr>
              <a:buSzPts val="1100"/>
              <a:buFont typeface="Arial"/>
              <a:buNone/>
            </a:pPr>
            <a:r>
              <a:t/>
            </a:r>
            <a:endParaRPr sz="100"/>
          </a:p>
          <a:p>
            <a:pPr indent="0" lvl="0" marL="0" rtl="0" algn="l">
              <a:spcBef>
                <a:spcPts val="360"/>
              </a:spcBef>
              <a:spcAft>
                <a:spcPts val="0"/>
              </a:spcAft>
              <a:buClr>
                <a:schemeClr val="dk1"/>
              </a:buClr>
              <a:buSzPts val="1100"/>
              <a:buFont typeface="Arial"/>
              <a:buNone/>
            </a:pPr>
            <a:r>
              <a:t/>
            </a:r>
            <a:endParaRPr sz="100"/>
          </a:p>
          <a:p>
            <a:pPr indent="0" lvl="0" marL="0" rtl="0" algn="l">
              <a:spcBef>
                <a:spcPts val="360"/>
              </a:spcBef>
              <a:spcAft>
                <a:spcPts val="0"/>
              </a:spcAft>
              <a:buClr>
                <a:schemeClr val="dk1"/>
              </a:buClr>
              <a:buSzPts val="1100"/>
              <a:buFont typeface="Arial"/>
              <a:buNone/>
            </a:pPr>
            <a:r>
              <a:rPr lang="fr-FR" sz="1600"/>
              <a:t>Modéliser une séquence répétitive</a:t>
            </a:r>
            <a:endParaRPr sz="1600"/>
          </a:p>
          <a:p>
            <a:pPr indent="0" lvl="0" marL="0" rtl="0" algn="l">
              <a:spcBef>
                <a:spcPts val="360"/>
              </a:spcBef>
              <a:spcAft>
                <a:spcPts val="0"/>
              </a:spcAft>
              <a:buClr>
                <a:schemeClr val="dk1"/>
              </a:buClr>
              <a:buSzPts val="1100"/>
              <a:buFont typeface="Arial"/>
              <a:buNone/>
            </a:pPr>
            <a:r>
              <a:t/>
            </a:r>
            <a:endParaRPr sz="100"/>
          </a:p>
          <a:p>
            <a:pPr indent="0" lvl="0" marL="0" rtl="0" algn="l">
              <a:spcBef>
                <a:spcPts val="360"/>
              </a:spcBef>
              <a:spcAft>
                <a:spcPts val="0"/>
              </a:spcAft>
              <a:buClr>
                <a:schemeClr val="dk1"/>
              </a:buClr>
              <a:buSzPts val="1100"/>
              <a:buFont typeface="Arial"/>
              <a:buNone/>
            </a:pPr>
            <a:r>
              <a:t/>
            </a:r>
            <a:endParaRPr sz="100"/>
          </a:p>
          <a:p>
            <a:pPr indent="0" lvl="0" marL="0" rtl="0" algn="l">
              <a:spcBef>
                <a:spcPts val="360"/>
              </a:spcBef>
              <a:spcAft>
                <a:spcPts val="0"/>
              </a:spcAft>
              <a:buClr>
                <a:schemeClr val="dk1"/>
              </a:buClr>
              <a:buSzPts val="1100"/>
              <a:buFont typeface="Arial"/>
              <a:buNone/>
            </a:pPr>
            <a:r>
              <a:t/>
            </a:r>
            <a:endParaRPr sz="100"/>
          </a:p>
          <a:p>
            <a:pPr indent="0" lvl="0" marL="0" rtl="0" algn="l">
              <a:spcBef>
                <a:spcPts val="360"/>
              </a:spcBef>
              <a:spcAft>
                <a:spcPts val="0"/>
              </a:spcAft>
              <a:buClr>
                <a:schemeClr val="dk1"/>
              </a:buClr>
              <a:buSzPts val="1100"/>
              <a:buFont typeface="Arial"/>
              <a:buNone/>
            </a:pPr>
            <a:r>
              <a:t/>
            </a:r>
            <a:endParaRPr sz="100"/>
          </a:p>
          <a:p>
            <a:pPr indent="0" lvl="0" marL="0" rtl="0" algn="l">
              <a:spcBef>
                <a:spcPts val="360"/>
              </a:spcBef>
              <a:spcAft>
                <a:spcPts val="0"/>
              </a:spcAft>
              <a:buClr>
                <a:schemeClr val="dk1"/>
              </a:buClr>
              <a:buSzPts val="1100"/>
              <a:buFont typeface="Arial"/>
              <a:buNone/>
            </a:pPr>
            <a:r>
              <a:t/>
            </a:r>
            <a:endParaRPr sz="100"/>
          </a:p>
          <a:p>
            <a:pPr indent="0" lvl="0" marL="0" rtl="0" algn="l">
              <a:spcBef>
                <a:spcPts val="360"/>
              </a:spcBef>
              <a:spcAft>
                <a:spcPts val="0"/>
              </a:spcAft>
              <a:buClr>
                <a:schemeClr val="dk1"/>
              </a:buClr>
              <a:buSzPts val="1100"/>
              <a:buFont typeface="Arial"/>
              <a:buNone/>
            </a:pPr>
            <a:r>
              <a:rPr lang="fr-FR" sz="1600"/>
              <a:t>Représente une transition qui appelle le dernier état actif</a:t>
            </a:r>
            <a:endParaRPr sz="1600"/>
          </a:p>
          <a:p>
            <a:pPr indent="0" lvl="0" marL="0" rtl="0" algn="l">
              <a:spcBef>
                <a:spcPts val="360"/>
              </a:spcBef>
              <a:spcAft>
                <a:spcPts val="0"/>
              </a:spcAft>
              <a:buClr>
                <a:schemeClr val="dk1"/>
              </a:buClr>
              <a:buSzPts val="1100"/>
              <a:buFont typeface="Arial"/>
              <a:buNone/>
            </a:pPr>
            <a:r>
              <a:t/>
            </a:r>
            <a:endParaRPr sz="100"/>
          </a:p>
          <a:p>
            <a:pPr indent="0" lvl="0" marL="0" rtl="0" algn="l">
              <a:spcBef>
                <a:spcPts val="360"/>
              </a:spcBef>
              <a:spcAft>
                <a:spcPts val="0"/>
              </a:spcAft>
              <a:buClr>
                <a:schemeClr val="dk1"/>
              </a:buClr>
              <a:buSzPts val="1100"/>
              <a:buFont typeface="Arial"/>
              <a:buNone/>
            </a:pPr>
            <a:r>
              <a:t/>
            </a:r>
            <a:endParaRPr sz="100"/>
          </a:p>
          <a:p>
            <a:pPr indent="0" lvl="0" marL="0" rtl="0" algn="l">
              <a:spcBef>
                <a:spcPts val="360"/>
              </a:spcBef>
              <a:spcAft>
                <a:spcPts val="0"/>
              </a:spcAft>
              <a:buClr>
                <a:schemeClr val="dk1"/>
              </a:buClr>
              <a:buSzPts val="1100"/>
              <a:buFont typeface="Arial"/>
              <a:buNone/>
            </a:pPr>
            <a:r>
              <a:t/>
            </a:r>
            <a:endParaRPr sz="100"/>
          </a:p>
          <a:p>
            <a:pPr indent="0" lvl="0" marL="0" rtl="0" algn="l">
              <a:spcBef>
                <a:spcPts val="360"/>
              </a:spcBef>
              <a:spcAft>
                <a:spcPts val="0"/>
              </a:spcAft>
              <a:buClr>
                <a:schemeClr val="dk1"/>
              </a:buClr>
              <a:buSzPts val="1100"/>
              <a:buFont typeface="Arial"/>
              <a:buNone/>
            </a:pPr>
            <a:r>
              <a:t/>
            </a:r>
            <a:endParaRPr sz="100"/>
          </a:p>
          <a:p>
            <a:pPr indent="0" lvl="0" marL="0" rtl="0" algn="l">
              <a:spcBef>
                <a:spcPts val="360"/>
              </a:spcBef>
              <a:spcAft>
                <a:spcPts val="0"/>
              </a:spcAft>
              <a:buClr>
                <a:schemeClr val="dk1"/>
              </a:buClr>
              <a:buSzPts val="1100"/>
              <a:buFont typeface="Arial"/>
              <a:buNone/>
            </a:pPr>
            <a:r>
              <a:rPr lang="fr-FR" sz="1600"/>
              <a:t>Représente la fin d’</a:t>
            </a:r>
            <a:r>
              <a:rPr lang="fr-FR" sz="1600"/>
              <a:t>exécution</a:t>
            </a:r>
            <a:r>
              <a:rPr lang="fr-FR" sz="1600"/>
              <a:t> du flux principal</a:t>
            </a:r>
            <a:endParaRPr sz="1600"/>
          </a:p>
        </p:txBody>
      </p:sp>
      <p:pic>
        <p:nvPicPr>
          <p:cNvPr id="933" name="Google Shape;933;g305987c9f79_0_4"/>
          <p:cNvPicPr preferRelativeResize="0"/>
          <p:nvPr/>
        </p:nvPicPr>
        <p:blipFill>
          <a:blip r:embed="rId3">
            <a:alphaModFix/>
          </a:blip>
          <a:stretch>
            <a:fillRect/>
          </a:stretch>
        </p:blipFill>
        <p:spPr>
          <a:xfrm>
            <a:off x="4013788" y="1336175"/>
            <a:ext cx="1193725" cy="1193725"/>
          </a:xfrm>
          <a:prstGeom prst="rect">
            <a:avLst/>
          </a:prstGeom>
          <a:noFill/>
          <a:ln>
            <a:noFill/>
          </a:ln>
        </p:spPr>
      </p:pic>
      <p:pic>
        <p:nvPicPr>
          <p:cNvPr id="934" name="Google Shape;934;g305987c9f79_0_4"/>
          <p:cNvPicPr preferRelativeResize="0"/>
          <p:nvPr/>
        </p:nvPicPr>
        <p:blipFill>
          <a:blip r:embed="rId4">
            <a:alphaModFix/>
          </a:blip>
          <a:stretch>
            <a:fillRect/>
          </a:stretch>
        </p:blipFill>
        <p:spPr>
          <a:xfrm>
            <a:off x="4231938" y="4319600"/>
            <a:ext cx="757425" cy="757425"/>
          </a:xfrm>
          <a:prstGeom prst="rect">
            <a:avLst/>
          </a:prstGeom>
          <a:noFill/>
          <a:ln>
            <a:noFill/>
          </a:ln>
        </p:spPr>
      </p:pic>
      <p:pic>
        <p:nvPicPr>
          <p:cNvPr id="935" name="Google Shape;935;g305987c9f79_0_4"/>
          <p:cNvPicPr preferRelativeResize="0"/>
          <p:nvPr/>
        </p:nvPicPr>
        <p:blipFill>
          <a:blip r:embed="rId5">
            <a:alphaModFix/>
          </a:blip>
          <a:stretch>
            <a:fillRect/>
          </a:stretch>
        </p:blipFill>
        <p:spPr>
          <a:xfrm>
            <a:off x="3832401" y="2372325"/>
            <a:ext cx="1666225" cy="1063075"/>
          </a:xfrm>
          <a:prstGeom prst="rect">
            <a:avLst/>
          </a:prstGeom>
          <a:noFill/>
          <a:ln>
            <a:noFill/>
          </a:ln>
        </p:spPr>
      </p:pic>
      <p:pic>
        <p:nvPicPr>
          <p:cNvPr id="936" name="Google Shape;936;g305987c9f79_0_4"/>
          <p:cNvPicPr preferRelativeResize="0"/>
          <p:nvPr/>
        </p:nvPicPr>
        <p:blipFill>
          <a:blip r:embed="rId6">
            <a:alphaModFix/>
          </a:blip>
          <a:stretch>
            <a:fillRect/>
          </a:stretch>
        </p:blipFill>
        <p:spPr>
          <a:xfrm>
            <a:off x="4300303" y="3435400"/>
            <a:ext cx="620700" cy="6207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g305987c9f79_0_50"/>
          <p:cNvSpPr txBox="1"/>
          <p:nvPr>
            <p:ph type="title"/>
          </p:nvPr>
        </p:nvSpPr>
        <p:spPr>
          <a:xfrm>
            <a:off x="914400" y="276020"/>
            <a:ext cx="7928400" cy="670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41949"/>
              <a:buFont typeface="Arial"/>
              <a:buNone/>
            </a:pPr>
            <a:r>
              <a:rPr lang="fr-FR" sz="2622"/>
              <a:t>Diagrammes d’activité</a:t>
            </a:r>
            <a:endParaRPr sz="2622"/>
          </a:p>
          <a:p>
            <a:pPr indent="0" lvl="0" marL="0" rtl="0" algn="l">
              <a:spcBef>
                <a:spcPts val="0"/>
              </a:spcBef>
              <a:spcAft>
                <a:spcPts val="0"/>
              </a:spcAft>
              <a:buNone/>
            </a:pPr>
            <a:r>
              <a:rPr lang="fr-FR"/>
              <a:t>Syntaxe avancée</a:t>
            </a:r>
            <a:endParaRPr/>
          </a:p>
        </p:txBody>
      </p:sp>
      <p:sp>
        <p:nvSpPr>
          <p:cNvPr id="943" name="Google Shape;943;g305987c9f79_0_50"/>
          <p:cNvSpPr txBox="1"/>
          <p:nvPr>
            <p:ph idx="1" type="body"/>
          </p:nvPr>
        </p:nvSpPr>
        <p:spPr>
          <a:xfrm>
            <a:off x="304412" y="946598"/>
            <a:ext cx="8535300" cy="42846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Afin de modéliser les divisions dans le flux principal (les threads par exemples) on utilise cette syntaxe:</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Barre </a:t>
            </a:r>
            <a:r>
              <a:rPr lang="fr-FR"/>
              <a:t>d'embranchement: Représente la division d’un flux d’activité en deux flux </a:t>
            </a:r>
            <a:r>
              <a:rPr lang="fr-FR"/>
              <a:t>s'exécutant</a:t>
            </a:r>
            <a:r>
              <a:rPr lang="fr-FR"/>
              <a:t> </a:t>
            </a:r>
            <a:r>
              <a:rPr lang="fr-FR"/>
              <a:t>simultanément</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Barre de synchronisation: Représente la liaison de deux flux d’activités en un seul</a:t>
            </a:r>
            <a:endParaRPr/>
          </a:p>
        </p:txBody>
      </p:sp>
      <p:pic>
        <p:nvPicPr>
          <p:cNvPr id="944" name="Google Shape;944;g305987c9f79_0_50"/>
          <p:cNvPicPr preferRelativeResize="0"/>
          <p:nvPr/>
        </p:nvPicPr>
        <p:blipFill>
          <a:blip r:embed="rId3">
            <a:alphaModFix/>
          </a:blip>
          <a:stretch>
            <a:fillRect/>
          </a:stretch>
        </p:blipFill>
        <p:spPr>
          <a:xfrm>
            <a:off x="3646000" y="2060050"/>
            <a:ext cx="1115450" cy="1391550"/>
          </a:xfrm>
          <a:prstGeom prst="rect">
            <a:avLst/>
          </a:prstGeom>
          <a:noFill/>
          <a:ln>
            <a:noFill/>
          </a:ln>
        </p:spPr>
      </p:pic>
      <p:pic>
        <p:nvPicPr>
          <p:cNvPr id="945" name="Google Shape;945;g305987c9f79_0_50"/>
          <p:cNvPicPr preferRelativeResize="0"/>
          <p:nvPr/>
        </p:nvPicPr>
        <p:blipFill>
          <a:blip r:embed="rId4">
            <a:alphaModFix/>
          </a:blip>
          <a:stretch>
            <a:fillRect/>
          </a:stretch>
        </p:blipFill>
        <p:spPr>
          <a:xfrm>
            <a:off x="3646000" y="3723849"/>
            <a:ext cx="1115450" cy="1391552"/>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g305987c9f79_0_67"/>
          <p:cNvSpPr txBox="1"/>
          <p:nvPr>
            <p:ph type="title"/>
          </p:nvPr>
        </p:nvSpPr>
        <p:spPr>
          <a:xfrm>
            <a:off x="914400" y="276020"/>
            <a:ext cx="7928400" cy="670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Clr>
                <a:srgbClr val="000000"/>
              </a:buClr>
              <a:buSzPct val="41949"/>
              <a:buFont typeface="Arial"/>
              <a:buNone/>
            </a:pPr>
            <a:r>
              <a:rPr lang="fr-FR" sz="2622"/>
              <a:t>Diagrammes d’activité</a:t>
            </a:r>
            <a:endParaRPr sz="2622"/>
          </a:p>
          <a:p>
            <a:pPr indent="0" lvl="0" marL="0" rtl="0" algn="l">
              <a:spcBef>
                <a:spcPts val="0"/>
              </a:spcBef>
              <a:spcAft>
                <a:spcPts val="0"/>
              </a:spcAft>
              <a:buNone/>
            </a:pPr>
            <a:r>
              <a:rPr lang="fr-FR"/>
              <a:t>Syntaxe avancée</a:t>
            </a:r>
            <a:endParaRPr/>
          </a:p>
        </p:txBody>
      </p:sp>
      <p:sp>
        <p:nvSpPr>
          <p:cNvPr id="952" name="Google Shape;952;g305987c9f79_0_67"/>
          <p:cNvSpPr txBox="1"/>
          <p:nvPr>
            <p:ph idx="1" type="body"/>
          </p:nvPr>
        </p:nvSpPr>
        <p:spPr>
          <a:xfrm>
            <a:off x="304362" y="946523"/>
            <a:ext cx="8535300" cy="4284600"/>
          </a:xfrm>
          <a:prstGeom prst="rect">
            <a:avLst/>
          </a:prstGeom>
        </p:spPr>
        <p:txBody>
          <a:bodyPr anchorCtr="0" anchor="t" bIns="45700" lIns="91425" spcFirstLastPara="1" rIns="91425" wrap="square" tIns="45700">
            <a:normAutofit lnSpcReduction="10000"/>
          </a:bodyPr>
          <a:lstStyle/>
          <a:p>
            <a:pPr indent="-342900" lvl="0" marL="457200" rtl="0" algn="l">
              <a:spcBef>
                <a:spcPts val="360"/>
              </a:spcBef>
              <a:spcAft>
                <a:spcPts val="0"/>
              </a:spcAft>
              <a:buSzPts val="1800"/>
              <a:buChar char="●"/>
            </a:pPr>
            <a:r>
              <a:rPr lang="fr-FR"/>
              <a:t>Durant la division il est possible aussi de modéliser les communications entre les différents flux d’activités:</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Signal d’émission: </a:t>
            </a:r>
            <a:r>
              <a:rPr lang="fr-FR"/>
              <a:t>Indique qu'un signal est envoyé à une activité réceptrice</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S</a:t>
            </a:r>
            <a:r>
              <a:rPr lang="fr-FR"/>
              <a:t>ignal de réception</a:t>
            </a:r>
            <a:r>
              <a:rPr lang="fr-FR"/>
              <a:t>: Représente l'acceptation d'un événement</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Pour mettre fin à un flux secondaire on utilise ce symbole pour modéliser un point de sortie:</a:t>
            </a:r>
            <a:endParaRPr/>
          </a:p>
        </p:txBody>
      </p:sp>
      <p:pic>
        <p:nvPicPr>
          <p:cNvPr id="953" name="Google Shape;953;g305987c9f79_0_67"/>
          <p:cNvPicPr preferRelativeResize="0"/>
          <p:nvPr/>
        </p:nvPicPr>
        <p:blipFill>
          <a:blip r:embed="rId3">
            <a:alphaModFix/>
          </a:blip>
          <a:stretch>
            <a:fillRect/>
          </a:stretch>
        </p:blipFill>
        <p:spPr>
          <a:xfrm>
            <a:off x="3446113" y="2222950"/>
            <a:ext cx="2251875" cy="918525"/>
          </a:xfrm>
          <a:prstGeom prst="rect">
            <a:avLst/>
          </a:prstGeom>
          <a:noFill/>
          <a:ln>
            <a:noFill/>
          </a:ln>
        </p:spPr>
      </p:pic>
      <p:pic>
        <p:nvPicPr>
          <p:cNvPr id="954" name="Google Shape;954;g305987c9f79_0_67"/>
          <p:cNvPicPr preferRelativeResize="0"/>
          <p:nvPr/>
        </p:nvPicPr>
        <p:blipFill>
          <a:blip r:embed="rId4">
            <a:alphaModFix/>
          </a:blip>
          <a:stretch>
            <a:fillRect/>
          </a:stretch>
        </p:blipFill>
        <p:spPr>
          <a:xfrm>
            <a:off x="3341325" y="3470925"/>
            <a:ext cx="2461350" cy="1003975"/>
          </a:xfrm>
          <a:prstGeom prst="rect">
            <a:avLst/>
          </a:prstGeom>
          <a:noFill/>
          <a:ln>
            <a:noFill/>
          </a:ln>
        </p:spPr>
      </p:pic>
      <p:pic>
        <p:nvPicPr>
          <p:cNvPr id="955" name="Google Shape;955;g305987c9f79_0_67"/>
          <p:cNvPicPr preferRelativeResize="0"/>
          <p:nvPr/>
        </p:nvPicPr>
        <p:blipFill>
          <a:blip r:embed="rId5">
            <a:alphaModFix/>
          </a:blip>
          <a:stretch>
            <a:fillRect/>
          </a:stretch>
        </p:blipFill>
        <p:spPr>
          <a:xfrm>
            <a:off x="2384199" y="4666249"/>
            <a:ext cx="481700" cy="4817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g305987c9f79_0_90"/>
          <p:cNvSpPr txBox="1"/>
          <p:nvPr>
            <p:ph type="title"/>
          </p:nvPr>
        </p:nvSpPr>
        <p:spPr>
          <a:xfrm>
            <a:off x="914400" y="276020"/>
            <a:ext cx="7928400" cy="670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Clr>
                <a:srgbClr val="000000"/>
              </a:buClr>
              <a:buSzPct val="41949"/>
              <a:buFont typeface="Arial"/>
              <a:buNone/>
            </a:pPr>
            <a:r>
              <a:rPr lang="fr-FR" sz="2622"/>
              <a:t>Diagrammes d’activité</a:t>
            </a:r>
            <a:endParaRPr sz="2622"/>
          </a:p>
          <a:p>
            <a:pPr indent="0" lvl="0" marL="0" rtl="0" algn="l">
              <a:spcBef>
                <a:spcPts val="0"/>
              </a:spcBef>
              <a:spcAft>
                <a:spcPts val="0"/>
              </a:spcAft>
              <a:buNone/>
            </a:pPr>
            <a:r>
              <a:rPr lang="fr-FR"/>
              <a:t>En résumé</a:t>
            </a:r>
            <a:endParaRPr/>
          </a:p>
        </p:txBody>
      </p:sp>
      <p:sp>
        <p:nvSpPr>
          <p:cNvPr id="962" name="Google Shape;962;g305987c9f79_0_90"/>
          <p:cNvSpPr txBox="1"/>
          <p:nvPr>
            <p:ph idx="1" type="body"/>
          </p:nvPr>
        </p:nvSpPr>
        <p:spPr>
          <a:xfrm>
            <a:off x="304362" y="946523"/>
            <a:ext cx="8535300" cy="4284600"/>
          </a:xfrm>
          <a:prstGeom prst="rect">
            <a:avLst/>
          </a:prstGeom>
        </p:spPr>
        <p:txBody>
          <a:bodyPr anchorCtr="0" anchor="t" bIns="45700" lIns="91425" spcFirstLastPara="1" rIns="91425" wrap="square" tIns="45700">
            <a:normAutofit lnSpcReduction="10000"/>
          </a:bodyPr>
          <a:lstStyle/>
          <a:p>
            <a:pPr indent="-342900" lvl="0" marL="457200" rtl="0" algn="l">
              <a:spcBef>
                <a:spcPts val="360"/>
              </a:spcBef>
              <a:spcAft>
                <a:spcPts val="0"/>
              </a:spcAft>
              <a:buSzPts val="1800"/>
              <a:buChar char="●"/>
            </a:pPr>
            <a:r>
              <a:rPr b="1" lang="fr-FR"/>
              <a:t>Représentation du flux de contrôle</a:t>
            </a:r>
            <a:r>
              <a:rPr lang="fr-FR"/>
              <a:t> : Les diagrammes d'activités modélisent les processus métiers et les flux de travail de manière dynamique</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b="1" lang="fr-FR"/>
              <a:t>Symbole d'activités</a:t>
            </a:r>
            <a:r>
              <a:rPr lang="fr-FR"/>
              <a:t> : Les activités sont des actions ou des étapes d'un processus, représentées par des rectangles aux coins arrondis</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b="1" lang="fr-FR"/>
              <a:t>Transitions et flux</a:t>
            </a:r>
            <a:r>
              <a:rPr lang="fr-FR"/>
              <a:t> : Les flèches montrent la progression d'une activité à une autre</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b="1" lang="fr-FR"/>
              <a:t>Conditions et boucles</a:t>
            </a:r>
            <a:r>
              <a:rPr lang="fr-FR"/>
              <a:t> : Utilisent des losanges pour modéliser des décisions ou des branchements conditionnels</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b="1" lang="fr-FR"/>
              <a:t>Parallélisme</a:t>
            </a:r>
            <a:r>
              <a:rPr lang="fr-FR"/>
              <a:t> : Les b</a:t>
            </a:r>
            <a:r>
              <a:rPr lang="fr-FR"/>
              <a:t>arres </a:t>
            </a:r>
            <a:r>
              <a:rPr lang="fr-FR"/>
              <a:t>modélisent les tâches pouvant se dérouler simultanément ou se synchroniser.</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g305987c9f79_0_113"/>
          <p:cNvSpPr txBox="1"/>
          <p:nvPr>
            <p:ph type="title"/>
          </p:nvPr>
        </p:nvSpPr>
        <p:spPr>
          <a:xfrm>
            <a:off x="1371525" y="2496173"/>
            <a:ext cx="6382800" cy="772200"/>
          </a:xfrm>
          <a:prstGeom prst="rect">
            <a:avLst/>
          </a:prstGeom>
        </p:spPr>
        <p:txBody>
          <a:bodyPr anchorCtr="0" anchor="t" bIns="45700" lIns="91425" spcFirstLastPara="1" rIns="91425" wrap="square" tIns="45700">
            <a:normAutofit fontScale="90000"/>
          </a:bodyPr>
          <a:lstStyle/>
          <a:p>
            <a:pPr indent="0" lvl="0" marL="0" rtl="0" algn="r">
              <a:spcBef>
                <a:spcPts val="0"/>
              </a:spcBef>
              <a:spcAft>
                <a:spcPts val="0"/>
              </a:spcAft>
              <a:buNone/>
            </a:pPr>
            <a:r>
              <a:rPr lang="fr-FR"/>
              <a:t>Chapitre 14 : </a:t>
            </a:r>
            <a:r>
              <a:rPr lang="fr-FR" sz="2622"/>
              <a:t>Les diagrammes de vue</a:t>
            </a:r>
            <a:br>
              <a:rPr lang="fr-FR" sz="2622"/>
            </a:br>
            <a:r>
              <a:rPr lang="fr-FR" sz="2622"/>
              <a:t>d'ensemble d'interactions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g305987c9f79_0_121"/>
          <p:cNvSpPr txBox="1"/>
          <p:nvPr>
            <p:ph type="title"/>
          </p:nvPr>
        </p:nvSpPr>
        <p:spPr>
          <a:xfrm>
            <a:off x="914400" y="276025"/>
            <a:ext cx="8229600" cy="670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41949"/>
              <a:buFont typeface="Arial"/>
              <a:buNone/>
            </a:pPr>
            <a:r>
              <a:rPr lang="fr-FR" sz="2622"/>
              <a:t>Les diagrammes de vue d'ensemble d'interactions</a:t>
            </a:r>
            <a:endParaRPr sz="2622"/>
          </a:p>
          <a:p>
            <a:pPr indent="0" lvl="0" marL="0" rtl="0" algn="l">
              <a:spcBef>
                <a:spcPts val="0"/>
              </a:spcBef>
              <a:spcAft>
                <a:spcPts val="0"/>
              </a:spcAft>
              <a:buNone/>
            </a:pPr>
            <a:r>
              <a:rPr lang="fr-FR"/>
              <a:t>Introduction</a:t>
            </a:r>
            <a:endParaRPr/>
          </a:p>
        </p:txBody>
      </p:sp>
      <p:sp>
        <p:nvSpPr>
          <p:cNvPr id="975" name="Google Shape;975;g305987c9f79_0_121"/>
          <p:cNvSpPr txBox="1"/>
          <p:nvPr>
            <p:ph idx="1" type="body"/>
          </p:nvPr>
        </p:nvSpPr>
        <p:spPr>
          <a:xfrm>
            <a:off x="304362" y="946523"/>
            <a:ext cx="8535300" cy="4284600"/>
          </a:xfrm>
          <a:prstGeom prst="rect">
            <a:avLst/>
          </a:prstGeom>
        </p:spPr>
        <p:txBody>
          <a:bodyPr anchorCtr="0" anchor="t" bIns="45700" lIns="91425" spcFirstLastPara="1" rIns="91425" wrap="square" tIns="45700">
            <a:normAutofit lnSpcReduction="10000"/>
          </a:bodyPr>
          <a:lstStyle/>
          <a:p>
            <a:pPr indent="-342900" lvl="0" marL="457200" rtl="0" algn="l">
              <a:spcBef>
                <a:spcPts val="360"/>
              </a:spcBef>
              <a:spcAft>
                <a:spcPts val="0"/>
              </a:spcAft>
              <a:buSzPts val="1800"/>
              <a:buChar char="●"/>
            </a:pPr>
            <a:r>
              <a:rPr lang="fr-FR"/>
              <a:t>Le diagramme de vue d'ensemble d'interactions combine des aspects des diagrammes d'activités et des diagrammes d'interactions (séquences et communication)</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Objectif principal : Modéliser les interactions complexes entre objets, composants ou systèmes sous forme de processus global.</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Idéal pour donner une vision d'ensemble d'une série d'interactions</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Structure : Utilise des activités pour représenter des séquences d'interaction ou des diagrammes d'interactions entiers</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Fragments : Les éléments clés des diagrammes d'interactions comme alt, opt, loop, et ref sont réutilisés.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g305987c9f79_0_130"/>
          <p:cNvSpPr txBox="1"/>
          <p:nvPr>
            <p:ph type="title"/>
          </p:nvPr>
        </p:nvSpPr>
        <p:spPr>
          <a:xfrm>
            <a:off x="914400" y="276025"/>
            <a:ext cx="8229600" cy="670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fr-FR" sz="2622"/>
              <a:t>Les diagrammes de vue d'ensemble d'interactions</a:t>
            </a:r>
            <a:endParaRPr sz="2622"/>
          </a:p>
          <a:p>
            <a:pPr indent="0" lvl="0" marL="0" rtl="0" algn="l">
              <a:spcBef>
                <a:spcPts val="0"/>
              </a:spcBef>
              <a:spcAft>
                <a:spcPts val="0"/>
              </a:spcAft>
              <a:buNone/>
            </a:pPr>
            <a:r>
              <a:rPr lang="fr-FR"/>
              <a:t>Syntaxe UML</a:t>
            </a:r>
            <a:endParaRPr/>
          </a:p>
        </p:txBody>
      </p:sp>
      <p:sp>
        <p:nvSpPr>
          <p:cNvPr id="982" name="Google Shape;982;g305987c9f79_0_130"/>
          <p:cNvSpPr txBox="1"/>
          <p:nvPr>
            <p:ph idx="1" type="body"/>
          </p:nvPr>
        </p:nvSpPr>
        <p:spPr>
          <a:xfrm>
            <a:off x="304362" y="946523"/>
            <a:ext cx="8535300" cy="42846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Chaque interaction (ex. : diagrammes de séquence ou de communication) est encapsulée dans un fragment</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Utilisation des lignes de flux pour montrer le passage d’une interaction à une autre</a:t>
            </a:r>
            <a:endParaRPr/>
          </a:p>
          <a:p>
            <a:pPr indent="0" lvl="0" marL="0" rtl="0" algn="l">
              <a:spcBef>
                <a:spcPts val="360"/>
              </a:spcBef>
              <a:spcAft>
                <a:spcPts val="0"/>
              </a:spcAft>
              <a:buNone/>
            </a:pPr>
            <a:r>
              <a:t/>
            </a:r>
            <a:endParaRPr/>
          </a:p>
          <a:p>
            <a:pPr indent="0" lvl="0" marL="0" rtl="0" algn="l">
              <a:spcBef>
                <a:spcPts val="360"/>
              </a:spcBef>
              <a:spcAft>
                <a:spcPts val="0"/>
              </a:spcAft>
              <a:buClr>
                <a:schemeClr val="dk1"/>
              </a:buClr>
              <a:buSzPts val="1100"/>
              <a:buFont typeface="Arial"/>
              <a:buNone/>
            </a:pPr>
            <a:r>
              <a:rPr b="1" lang="fr-FR"/>
              <a:t>Exemples d'utilisation</a:t>
            </a:r>
            <a:r>
              <a:rPr lang="fr-FR"/>
              <a:t> :</a:t>
            </a:r>
            <a:endParaRPr/>
          </a:p>
          <a:p>
            <a:pPr indent="-342900" lvl="0" marL="457200" rtl="0" algn="l">
              <a:spcBef>
                <a:spcPts val="360"/>
              </a:spcBef>
              <a:spcAft>
                <a:spcPts val="0"/>
              </a:spcAft>
              <a:buSzPts val="1800"/>
              <a:buChar char="●"/>
            </a:pPr>
            <a:r>
              <a:rPr lang="fr-FR"/>
              <a:t>Modélisation des processus métier complexes avec plusieurs interactions entre acteurs et systèmes</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Scénarios à plusieurs niveaux, comme la gestion des cas d’utilisation comportant des sous-interactions</a:t>
            </a:r>
            <a:endParaRPr/>
          </a:p>
          <a:p>
            <a:pPr indent="0" lvl="0" marL="457200" rtl="0" algn="l">
              <a:spcBef>
                <a:spcPts val="360"/>
              </a:spcBef>
              <a:spcAft>
                <a:spcPts val="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g305987c9f79_0_148"/>
          <p:cNvSpPr txBox="1"/>
          <p:nvPr>
            <p:ph type="title"/>
          </p:nvPr>
        </p:nvSpPr>
        <p:spPr>
          <a:xfrm>
            <a:off x="1371525" y="2440700"/>
            <a:ext cx="6382800" cy="827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r>
              <a:rPr lang="fr-FR" sz="2400"/>
              <a:t>Chapitre 15 : </a:t>
            </a:r>
            <a:r>
              <a:rPr lang="fr-FR" sz="2400"/>
              <a:t>Les diagrammes de temps</a:t>
            </a:r>
            <a:endParaRPr sz="24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g305987c9f79_0_153"/>
          <p:cNvSpPr txBox="1"/>
          <p:nvPr>
            <p:ph type="title"/>
          </p:nvPr>
        </p:nvSpPr>
        <p:spPr>
          <a:xfrm>
            <a:off x="914400" y="276025"/>
            <a:ext cx="8229600" cy="670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fr-FR" sz="2622"/>
              <a:t>Les diagrammes de temps</a:t>
            </a:r>
            <a:endParaRPr sz="2622"/>
          </a:p>
          <a:p>
            <a:pPr indent="0" lvl="0" marL="0" rtl="0" algn="l">
              <a:spcBef>
                <a:spcPts val="0"/>
              </a:spcBef>
              <a:spcAft>
                <a:spcPts val="0"/>
              </a:spcAft>
              <a:buNone/>
            </a:pPr>
            <a:r>
              <a:rPr lang="fr-FR"/>
              <a:t>Introduction</a:t>
            </a:r>
            <a:endParaRPr/>
          </a:p>
        </p:txBody>
      </p:sp>
      <p:sp>
        <p:nvSpPr>
          <p:cNvPr id="995" name="Google Shape;995;g305987c9f79_0_153"/>
          <p:cNvSpPr txBox="1"/>
          <p:nvPr>
            <p:ph idx="1" type="body"/>
          </p:nvPr>
        </p:nvSpPr>
        <p:spPr>
          <a:xfrm>
            <a:off x="304362" y="946523"/>
            <a:ext cx="8535300" cy="42846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Les diagrammes de temps sont un type de diagramme comportemental qui met en lumière la chronologie des événements et les interactions dans un système</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Ils sont particulièrement utiles pour représenter l'évolution des états d'objets au fil du temps en fonction de divers événements</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Ces diagrammes sont souvent utilisés dans les systèmes embarqués ou en temps réel où le timing est essentiel</a:t>
            </a:r>
            <a:endParaRPr/>
          </a:p>
          <a:p>
            <a:pPr indent="0" lvl="0" marL="457200" rtl="0" algn="l">
              <a:spcBef>
                <a:spcPts val="36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aed57810c0_0_229"/>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Table des matières</a:t>
            </a:r>
            <a:endParaRPr/>
          </a:p>
        </p:txBody>
      </p:sp>
      <p:sp>
        <p:nvSpPr>
          <p:cNvPr id="169" name="Google Shape;169;g2aed57810c0_0_229"/>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lnSpcReduction="10000"/>
          </a:bodyPr>
          <a:lstStyle/>
          <a:p>
            <a:pPr indent="-342900" lvl="0" marL="457200" rtl="0" algn="l">
              <a:spcBef>
                <a:spcPts val="0"/>
              </a:spcBef>
              <a:spcAft>
                <a:spcPts val="0"/>
              </a:spcAft>
              <a:buSzPts val="1800"/>
              <a:buAutoNum type="arabicPeriod"/>
            </a:pPr>
            <a:r>
              <a:rPr lang="fr-FR"/>
              <a:t>Jour 1 : Introduction à UML et aux concepts objets</a:t>
            </a:r>
            <a:endParaRPr/>
          </a:p>
          <a:p>
            <a:pPr indent="-330200" lvl="1" marL="914400" rtl="0" algn="l">
              <a:spcBef>
                <a:spcPts val="0"/>
              </a:spcBef>
              <a:spcAft>
                <a:spcPts val="0"/>
              </a:spcAft>
              <a:buSzPts val="1600"/>
              <a:buAutoNum type="alphaLcPeriod"/>
            </a:pPr>
            <a:r>
              <a:rPr lang="fr-FR"/>
              <a:t>Introduction à la modélisation</a:t>
            </a:r>
            <a:endParaRPr/>
          </a:p>
          <a:p>
            <a:pPr indent="-330200" lvl="1" marL="914400" rtl="0" algn="l">
              <a:spcBef>
                <a:spcPts val="0"/>
              </a:spcBef>
              <a:spcAft>
                <a:spcPts val="0"/>
              </a:spcAft>
              <a:buSzPts val="1600"/>
              <a:buAutoNum type="alphaLcPeriod"/>
            </a:pPr>
            <a:r>
              <a:rPr lang="fr-FR"/>
              <a:t>Difficultés du développement logiciel</a:t>
            </a:r>
            <a:endParaRPr/>
          </a:p>
          <a:p>
            <a:pPr indent="-330200" lvl="1" marL="914400" rtl="0" algn="l">
              <a:spcBef>
                <a:spcPts val="0"/>
              </a:spcBef>
              <a:spcAft>
                <a:spcPts val="0"/>
              </a:spcAft>
              <a:buSzPts val="1600"/>
              <a:buAutoNum type="alphaLcPeriod"/>
            </a:pPr>
            <a:r>
              <a:rPr lang="fr-FR"/>
              <a:t>Concepts de la programmation orientée objet</a:t>
            </a:r>
            <a:endParaRPr/>
          </a:p>
          <a:p>
            <a:pPr indent="-330200" lvl="1" marL="914400" rtl="0" algn="l">
              <a:spcBef>
                <a:spcPts val="0"/>
              </a:spcBef>
              <a:spcAft>
                <a:spcPts val="0"/>
              </a:spcAft>
              <a:buSzPts val="1600"/>
              <a:buAutoNum type="alphaLcPeriod"/>
            </a:pPr>
            <a:r>
              <a:rPr lang="fr-FR"/>
              <a:t>Travaux pratiques</a:t>
            </a:r>
            <a:endParaRPr/>
          </a:p>
          <a:p>
            <a:pPr indent="-330200" lvl="1" marL="914400" rtl="0" algn="l">
              <a:spcBef>
                <a:spcPts val="0"/>
              </a:spcBef>
              <a:spcAft>
                <a:spcPts val="0"/>
              </a:spcAft>
              <a:buSzPts val="1600"/>
              <a:buAutoNum type="alphaLcPeriod"/>
            </a:pPr>
            <a:r>
              <a:rPr lang="fr-FR"/>
              <a:t>UML dans le développement logiciel</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AutoNum type="arabicPeriod"/>
            </a:pPr>
            <a:r>
              <a:rPr lang="fr-FR"/>
              <a:t>Jour 2 : Exploration des diagrammes UML et cas d'utilisation</a:t>
            </a:r>
            <a:endParaRPr/>
          </a:p>
          <a:p>
            <a:pPr indent="-330200" lvl="1" marL="914400" rtl="0" algn="l">
              <a:spcBef>
                <a:spcPts val="0"/>
              </a:spcBef>
              <a:spcAft>
                <a:spcPts val="0"/>
              </a:spcAft>
              <a:buSzPts val="1600"/>
              <a:buAutoNum type="alphaLcPeriod"/>
            </a:pPr>
            <a:r>
              <a:rPr lang="fr-FR"/>
              <a:t>Diagrammes UML : types et éléments communs</a:t>
            </a:r>
            <a:endParaRPr/>
          </a:p>
          <a:p>
            <a:pPr indent="-330200" lvl="1" marL="914400" rtl="0" algn="l">
              <a:spcBef>
                <a:spcPts val="0"/>
              </a:spcBef>
              <a:spcAft>
                <a:spcPts val="0"/>
              </a:spcAft>
              <a:buSzPts val="1600"/>
              <a:buAutoNum type="alphaLcPeriod"/>
            </a:pPr>
            <a:r>
              <a:rPr lang="fr-FR"/>
              <a:t>Les cas d'utilisation (Use Cases)</a:t>
            </a:r>
            <a:endParaRPr/>
          </a:p>
          <a:p>
            <a:pPr indent="-330200" lvl="1" marL="914400" rtl="0" algn="l">
              <a:spcBef>
                <a:spcPts val="0"/>
              </a:spcBef>
              <a:spcAft>
                <a:spcPts val="0"/>
              </a:spcAft>
              <a:buSzPts val="1600"/>
              <a:buAutoNum type="alphaLcPeriod"/>
            </a:pPr>
            <a:r>
              <a:rPr lang="fr-FR"/>
              <a:t>Travau</a:t>
            </a:r>
            <a:r>
              <a:rPr lang="fr-FR"/>
              <a:t>x pratiques</a:t>
            </a:r>
            <a:endParaRPr/>
          </a:p>
          <a:p>
            <a:pPr indent="-330200" lvl="1" marL="914400" rtl="0" algn="l">
              <a:spcBef>
                <a:spcPts val="0"/>
              </a:spcBef>
              <a:spcAft>
                <a:spcPts val="0"/>
              </a:spcAft>
              <a:buSzPts val="1600"/>
              <a:buAutoNum type="alphaLcPeriod"/>
            </a:pPr>
            <a:r>
              <a:rPr lang="fr-FR"/>
              <a:t>Le modèle objet statique</a:t>
            </a:r>
            <a:endParaRPr/>
          </a:p>
          <a:p>
            <a:pPr indent="-330200" lvl="1" marL="914400" rtl="0" algn="l">
              <a:spcBef>
                <a:spcPts val="0"/>
              </a:spcBef>
              <a:spcAft>
                <a:spcPts val="0"/>
              </a:spcAft>
              <a:buSzPts val="1600"/>
              <a:buAutoNum type="alphaLcPeriod"/>
            </a:pPr>
            <a:r>
              <a:rPr lang="fr-FR"/>
              <a:t>Travaux pratiques</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AutoNum type="arabicPeriod"/>
            </a:pPr>
            <a:r>
              <a:rPr lang="fr-FR"/>
              <a:t>Jour 3 : Modèle dynamique et diagrammes d'interactions</a:t>
            </a:r>
            <a:endParaRPr/>
          </a:p>
          <a:p>
            <a:pPr indent="-330200" lvl="1" marL="914400" rtl="0" algn="l">
              <a:spcBef>
                <a:spcPts val="0"/>
              </a:spcBef>
              <a:spcAft>
                <a:spcPts val="0"/>
              </a:spcAft>
              <a:buSzPts val="1600"/>
              <a:buAutoNum type="alphaLcPeriod"/>
            </a:pPr>
            <a:r>
              <a:rPr lang="fr-FR"/>
              <a:t>Le modèle dynamique avec UML</a:t>
            </a:r>
            <a:endParaRPr/>
          </a:p>
          <a:p>
            <a:pPr indent="-330200" lvl="1" marL="914400" rtl="0" algn="l">
              <a:spcBef>
                <a:spcPts val="0"/>
              </a:spcBef>
              <a:spcAft>
                <a:spcPts val="0"/>
              </a:spcAft>
              <a:buSzPts val="1600"/>
              <a:buAutoNum type="alphaLcPeriod"/>
            </a:pPr>
            <a:r>
              <a:rPr lang="fr-FR"/>
              <a:t>Travaux pratiques</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g2d3829aed58_0_9"/>
          <p:cNvSpPr txBox="1"/>
          <p:nvPr>
            <p:ph type="title"/>
          </p:nvPr>
        </p:nvSpPr>
        <p:spPr>
          <a:xfrm>
            <a:off x="914400" y="276025"/>
            <a:ext cx="8229600" cy="670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fr-FR" sz="2622"/>
              <a:t>Les diagrammes de temps</a:t>
            </a:r>
            <a:endParaRPr sz="2622"/>
          </a:p>
          <a:p>
            <a:pPr indent="0" lvl="0" marL="0" rtl="0" algn="l">
              <a:spcBef>
                <a:spcPts val="0"/>
              </a:spcBef>
              <a:spcAft>
                <a:spcPts val="0"/>
              </a:spcAft>
              <a:buNone/>
            </a:pPr>
            <a:r>
              <a:rPr lang="fr-FR"/>
              <a:t>Introduction</a:t>
            </a:r>
            <a:endParaRPr/>
          </a:p>
        </p:txBody>
      </p:sp>
      <p:sp>
        <p:nvSpPr>
          <p:cNvPr id="1002" name="Google Shape;1002;g2d3829aed58_0_9"/>
          <p:cNvSpPr txBox="1"/>
          <p:nvPr>
            <p:ph idx="1" type="body"/>
          </p:nvPr>
        </p:nvSpPr>
        <p:spPr>
          <a:xfrm>
            <a:off x="304362" y="946523"/>
            <a:ext cx="8535300" cy="42846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Les diagrammes de temps sont un type de diagramme comportemental qui met en lumière la chronologie des événements et les interactions dans un système</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Ils sont particulièrement utiles pour représenter l'évolution des états d'objets au fil du temps en fonction de divers événements</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Ces diagrammes sont souvent utilisés dans les systèmes embarqués ou en temps réel où le timing est essentiel</a:t>
            </a:r>
            <a:endParaRPr/>
          </a:p>
          <a:p>
            <a:pPr indent="0" lvl="0" marL="457200" rtl="0" algn="l">
              <a:spcBef>
                <a:spcPts val="36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g305987c9f79_0_166"/>
          <p:cNvSpPr txBox="1"/>
          <p:nvPr>
            <p:ph type="title"/>
          </p:nvPr>
        </p:nvSpPr>
        <p:spPr>
          <a:xfrm>
            <a:off x="914400" y="276025"/>
            <a:ext cx="8229600" cy="670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fr-FR" sz="2622"/>
              <a:t>Les diagrammes de temps</a:t>
            </a:r>
            <a:endParaRPr sz="2622"/>
          </a:p>
          <a:p>
            <a:pPr indent="0" lvl="0" marL="0" rtl="0" algn="l">
              <a:spcBef>
                <a:spcPts val="0"/>
              </a:spcBef>
              <a:spcAft>
                <a:spcPts val="0"/>
              </a:spcAft>
              <a:buNone/>
            </a:pPr>
            <a:r>
              <a:rPr lang="fr-FR"/>
              <a:t>Diagramme d’état/temps</a:t>
            </a:r>
            <a:endParaRPr/>
          </a:p>
        </p:txBody>
      </p:sp>
      <p:sp>
        <p:nvSpPr>
          <p:cNvPr id="1009" name="Google Shape;1009;g305987c9f79_0_166"/>
          <p:cNvSpPr txBox="1"/>
          <p:nvPr>
            <p:ph idx="1" type="body"/>
          </p:nvPr>
        </p:nvSpPr>
        <p:spPr>
          <a:xfrm>
            <a:off x="304362" y="946523"/>
            <a:ext cx="8535300" cy="42846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Exemple avec l’emprunt d’un livre</a:t>
            </a:r>
            <a:endParaRPr/>
          </a:p>
        </p:txBody>
      </p:sp>
      <p:pic>
        <p:nvPicPr>
          <p:cNvPr id="1010" name="Google Shape;1010;g305987c9f79_0_166"/>
          <p:cNvPicPr preferRelativeResize="0"/>
          <p:nvPr/>
        </p:nvPicPr>
        <p:blipFill>
          <a:blip r:embed="rId3">
            <a:alphaModFix/>
          </a:blip>
          <a:stretch>
            <a:fillRect/>
          </a:stretch>
        </p:blipFill>
        <p:spPr>
          <a:xfrm>
            <a:off x="0" y="1371263"/>
            <a:ext cx="8535301" cy="3200738"/>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g2d3829aed58_0_15"/>
          <p:cNvSpPr txBox="1"/>
          <p:nvPr>
            <p:ph type="title"/>
          </p:nvPr>
        </p:nvSpPr>
        <p:spPr>
          <a:xfrm>
            <a:off x="914400" y="276025"/>
            <a:ext cx="8229600" cy="670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fr-FR" sz="2622"/>
              <a:t>Les diagrammes de temps</a:t>
            </a:r>
            <a:endParaRPr sz="2622"/>
          </a:p>
          <a:p>
            <a:pPr indent="0" lvl="0" marL="0" rtl="0" algn="l">
              <a:spcBef>
                <a:spcPts val="0"/>
              </a:spcBef>
              <a:spcAft>
                <a:spcPts val="0"/>
              </a:spcAft>
              <a:buNone/>
            </a:pPr>
            <a:r>
              <a:rPr lang="fr-FR"/>
              <a:t>Diagramme de valeur/temps</a:t>
            </a:r>
            <a:endParaRPr/>
          </a:p>
        </p:txBody>
      </p:sp>
      <p:sp>
        <p:nvSpPr>
          <p:cNvPr id="1017" name="Google Shape;1017;g2d3829aed58_0_15"/>
          <p:cNvSpPr txBox="1"/>
          <p:nvPr>
            <p:ph idx="1" type="body"/>
          </p:nvPr>
        </p:nvSpPr>
        <p:spPr>
          <a:xfrm>
            <a:off x="304362" y="946523"/>
            <a:ext cx="8535300" cy="42846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Exemple avec le crédit sur le compte d’un adhérent</a:t>
            </a:r>
            <a:endParaRPr/>
          </a:p>
        </p:txBody>
      </p:sp>
      <p:pic>
        <p:nvPicPr>
          <p:cNvPr id="1018" name="Google Shape;1018;g2d3829aed58_0_15"/>
          <p:cNvPicPr preferRelativeResize="0"/>
          <p:nvPr/>
        </p:nvPicPr>
        <p:blipFill>
          <a:blip r:embed="rId3">
            <a:alphaModFix/>
          </a:blip>
          <a:stretch>
            <a:fillRect/>
          </a:stretch>
        </p:blipFill>
        <p:spPr>
          <a:xfrm>
            <a:off x="832025" y="1726799"/>
            <a:ext cx="7479950" cy="28367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g2d3829aed58_0_1"/>
          <p:cNvSpPr txBox="1"/>
          <p:nvPr>
            <p:ph type="title"/>
          </p:nvPr>
        </p:nvSpPr>
        <p:spPr>
          <a:xfrm>
            <a:off x="914400" y="276025"/>
            <a:ext cx="8229600" cy="670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fr-FR" sz="2622"/>
              <a:t>Les diagrammes de temps</a:t>
            </a:r>
            <a:endParaRPr sz="2622"/>
          </a:p>
          <a:p>
            <a:pPr indent="0" lvl="0" marL="0" rtl="0" algn="l">
              <a:spcBef>
                <a:spcPts val="0"/>
              </a:spcBef>
              <a:spcAft>
                <a:spcPts val="0"/>
              </a:spcAft>
              <a:buNone/>
            </a:pPr>
            <a:r>
              <a:rPr lang="fr-FR"/>
              <a:t>Représentation</a:t>
            </a:r>
            <a:endParaRPr/>
          </a:p>
        </p:txBody>
      </p:sp>
      <p:sp>
        <p:nvSpPr>
          <p:cNvPr id="1025" name="Google Shape;1025;g2d3829aed58_0_1"/>
          <p:cNvSpPr txBox="1"/>
          <p:nvPr>
            <p:ph idx="1" type="body"/>
          </p:nvPr>
        </p:nvSpPr>
        <p:spPr>
          <a:xfrm>
            <a:off x="304362" y="946523"/>
            <a:ext cx="8535300" cy="42846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Enfin il est possible de rassembler les différentes lignes de vies en un diagramme de temps permettant de voir les changements d’états et leurs effets </a:t>
            </a:r>
            <a:endParaRPr/>
          </a:p>
        </p:txBody>
      </p:sp>
      <p:pic>
        <p:nvPicPr>
          <p:cNvPr id="1026" name="Google Shape;1026;g2d3829aed58_0_1"/>
          <p:cNvPicPr preferRelativeResize="0"/>
          <p:nvPr/>
        </p:nvPicPr>
        <p:blipFill>
          <a:blip r:embed="rId3">
            <a:alphaModFix/>
          </a:blip>
          <a:stretch>
            <a:fillRect/>
          </a:stretch>
        </p:blipFill>
        <p:spPr>
          <a:xfrm>
            <a:off x="519225" y="1679725"/>
            <a:ext cx="8105549" cy="37373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g2d3829aed58_0_135"/>
          <p:cNvSpPr txBox="1"/>
          <p:nvPr>
            <p:ph type="title"/>
          </p:nvPr>
        </p:nvSpPr>
        <p:spPr>
          <a:xfrm>
            <a:off x="2516895" y="1994750"/>
            <a:ext cx="6127800" cy="47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fr-FR"/>
              <a:t>TP : l’armure d’Iron Man</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g2d3829aed58_0_32"/>
          <p:cNvSpPr txBox="1"/>
          <p:nvPr>
            <p:ph type="title"/>
          </p:nvPr>
        </p:nvSpPr>
        <p:spPr>
          <a:xfrm>
            <a:off x="914400" y="276025"/>
            <a:ext cx="7928400" cy="4638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SzPct val="41509"/>
              <a:buNone/>
            </a:pPr>
            <a:r>
              <a:rPr lang="fr-FR" sz="2650"/>
              <a:t>TP : l’armure d’Iron Man</a:t>
            </a:r>
            <a:endParaRPr sz="2622"/>
          </a:p>
        </p:txBody>
      </p:sp>
      <p:sp>
        <p:nvSpPr>
          <p:cNvPr id="1039" name="Google Shape;1039;g2d3829aed58_0_32"/>
          <p:cNvSpPr txBox="1"/>
          <p:nvPr>
            <p:ph idx="1" type="body"/>
          </p:nvPr>
        </p:nvSpPr>
        <p:spPr>
          <a:xfrm>
            <a:off x="304400" y="996025"/>
            <a:ext cx="8535300" cy="4235100"/>
          </a:xfrm>
          <a:prstGeom prst="rect">
            <a:avLst/>
          </a:prstGeom>
          <a:noFill/>
          <a:ln>
            <a:noFill/>
          </a:ln>
        </p:spPr>
        <p:txBody>
          <a:bodyPr anchorCtr="0" anchor="t" bIns="45700" lIns="91425" spcFirstLastPara="1" rIns="91425" wrap="square" tIns="45700">
            <a:normAutofit/>
          </a:bodyPr>
          <a:lstStyle/>
          <a:p>
            <a:pPr indent="0" lvl="0" marL="0" rtl="0" algn="l">
              <a:spcBef>
                <a:spcPts val="360"/>
              </a:spcBef>
              <a:spcAft>
                <a:spcPts val="0"/>
              </a:spcAft>
              <a:buNone/>
            </a:pPr>
            <a:r>
              <a:rPr b="1" lang="fr-FR"/>
              <a:t>Consignes: </a:t>
            </a:r>
            <a:r>
              <a:rPr lang="fr-FR"/>
              <a:t>Analyser le système d'armure d'Iron Man et produire différents diagrammes UML afin de modéliser les interactions et le fonctionnement interne du système. L'objectif est de comprendre comment chaque module interagit, les responsabilités de chaque composant, et comment le système évolue au cours de son utilisation.</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AutoNum type="arabicPeriod"/>
            </a:pPr>
            <a:r>
              <a:rPr b="1" lang="fr-FR"/>
              <a:t>Réaliser un diagramme de Séquence</a:t>
            </a:r>
            <a:endParaRPr b="1"/>
          </a:p>
          <a:p>
            <a:pPr indent="-342900" lvl="0" marL="457200" rtl="0" algn="l">
              <a:spcBef>
                <a:spcPts val="0"/>
              </a:spcBef>
              <a:spcAft>
                <a:spcPts val="0"/>
              </a:spcAft>
              <a:buSzPts val="1800"/>
              <a:buAutoNum type="arabicPeriod"/>
            </a:pPr>
            <a:r>
              <a:rPr b="1" lang="fr-FR"/>
              <a:t>Réaliser un d</a:t>
            </a:r>
            <a:r>
              <a:rPr b="1" lang="fr-FR"/>
              <a:t>iagramme de Communication</a:t>
            </a:r>
            <a:endParaRPr b="1"/>
          </a:p>
          <a:p>
            <a:pPr indent="-342900" lvl="0" marL="457200" rtl="0" algn="l">
              <a:spcBef>
                <a:spcPts val="0"/>
              </a:spcBef>
              <a:spcAft>
                <a:spcPts val="0"/>
              </a:spcAft>
              <a:buSzPts val="1800"/>
              <a:buAutoNum type="arabicPeriod"/>
            </a:pPr>
            <a:r>
              <a:rPr b="1" lang="fr-FR"/>
              <a:t>Réaliser un d</a:t>
            </a:r>
            <a:r>
              <a:rPr b="1" lang="fr-FR"/>
              <a:t>iagramme d'Activité</a:t>
            </a:r>
            <a:endParaRPr b="1"/>
          </a:p>
          <a:p>
            <a:pPr indent="-342900" lvl="0" marL="457200" rtl="0" algn="l">
              <a:spcBef>
                <a:spcPts val="0"/>
              </a:spcBef>
              <a:spcAft>
                <a:spcPts val="0"/>
              </a:spcAft>
              <a:buSzPts val="1800"/>
              <a:buAutoNum type="arabicPeriod"/>
            </a:pPr>
            <a:r>
              <a:rPr b="1" lang="fr-FR"/>
              <a:t>Réaliser un d</a:t>
            </a:r>
            <a:r>
              <a:rPr b="1" lang="fr-FR"/>
              <a:t>iagramme d'État</a:t>
            </a:r>
            <a:endParaRPr b="1"/>
          </a:p>
          <a:p>
            <a:pPr indent="0" lvl="0" marL="0" rtl="0" algn="l">
              <a:spcBef>
                <a:spcPts val="360"/>
              </a:spcBef>
              <a:spcAft>
                <a:spcPts val="0"/>
              </a:spcAft>
              <a:buNone/>
            </a:pPr>
            <a:r>
              <a:t/>
            </a:r>
            <a:endParaRPr b="1"/>
          </a:p>
          <a:p>
            <a:pPr indent="-342900" lvl="0" marL="457200" rtl="0" algn="l">
              <a:spcBef>
                <a:spcPts val="360"/>
              </a:spcBef>
              <a:spcAft>
                <a:spcPts val="0"/>
              </a:spcAft>
              <a:buSzPts val="1800"/>
              <a:buChar char="●"/>
            </a:pPr>
            <a:r>
              <a:rPr b="1" lang="fr-FR"/>
              <a:t>~2h de TP</a:t>
            </a:r>
            <a:endParaRPr b="1"/>
          </a:p>
          <a:p>
            <a:pPr indent="-330200" lvl="0" marL="457200" rtl="0" algn="l">
              <a:spcBef>
                <a:spcPts val="0"/>
              </a:spcBef>
              <a:spcAft>
                <a:spcPts val="0"/>
              </a:spcAft>
              <a:buSzPts val="1600"/>
              <a:buChar char="●"/>
            </a:pPr>
            <a:r>
              <a:rPr lang="fr-FR" sz="1600"/>
              <a:t>15 min de présentation par groupes</a:t>
            </a:r>
            <a:endParaRPr sz="1600"/>
          </a:p>
          <a:p>
            <a:pPr indent="-330200" lvl="0" marL="457200" rtl="0" algn="l">
              <a:spcBef>
                <a:spcPts val="0"/>
              </a:spcBef>
              <a:spcAft>
                <a:spcPts val="0"/>
              </a:spcAft>
              <a:buSzPts val="1600"/>
              <a:buChar char="●"/>
            </a:pPr>
            <a:r>
              <a:rPr b="1" lang="fr-FR" sz="1600"/>
              <a:t>nathan.bellanger.business@gmail.com</a:t>
            </a:r>
            <a:endParaRPr b="1" sz="160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g2aed57810c0_0_186"/>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Fonctions : ce qu’il faut retenir</a:t>
            </a:r>
            <a:endParaRPr/>
          </a:p>
        </p:txBody>
      </p:sp>
      <p:sp>
        <p:nvSpPr>
          <p:cNvPr id="1046" name="Google Shape;1046;g2aed57810c0_0_186"/>
          <p:cNvSpPr txBox="1"/>
          <p:nvPr>
            <p:ph idx="1" type="body"/>
          </p:nvPr>
        </p:nvSpPr>
        <p:spPr>
          <a:xfrm>
            <a:off x="304400" y="946600"/>
            <a:ext cx="8535300" cy="39906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SzPts val="1800"/>
              <a:buChar char="●"/>
            </a:pPr>
            <a:r>
              <a:rPr b="1" lang="fr-FR"/>
              <a:t>Les d</a:t>
            </a:r>
            <a:r>
              <a:rPr b="1" lang="fr-FR"/>
              <a:t>iagrammes comportementaux</a:t>
            </a:r>
            <a:r>
              <a:rPr lang="fr-FR"/>
              <a:t> décrivent les interactions et comportements du système dans différentes situations</a:t>
            </a:r>
            <a:endParaRPr/>
          </a:p>
          <a:p>
            <a:pPr indent="0" lvl="0" marL="0" rtl="0" algn="l">
              <a:lnSpc>
                <a:spcPct val="100000"/>
              </a:lnSpc>
              <a:spcBef>
                <a:spcPts val="360"/>
              </a:spcBef>
              <a:spcAft>
                <a:spcPts val="0"/>
              </a:spcAft>
              <a:buNone/>
            </a:pPr>
            <a:r>
              <a:t/>
            </a:r>
            <a:endParaRPr/>
          </a:p>
          <a:p>
            <a:pPr indent="-342900" lvl="0" marL="457200" rtl="0" algn="l">
              <a:lnSpc>
                <a:spcPct val="100000"/>
              </a:lnSpc>
              <a:spcBef>
                <a:spcPts val="360"/>
              </a:spcBef>
              <a:spcAft>
                <a:spcPts val="0"/>
              </a:spcAft>
              <a:buSzPts val="1800"/>
              <a:buChar char="●"/>
            </a:pPr>
            <a:r>
              <a:rPr b="1" lang="fr-FR"/>
              <a:t>Diagramme de cas d’usage </a:t>
            </a:r>
            <a:r>
              <a:rPr lang="fr-FR"/>
              <a:t>: Spécifier les fonctionnalités principales d’un système</a:t>
            </a:r>
            <a:endParaRPr/>
          </a:p>
          <a:p>
            <a:pPr indent="-342900" lvl="0" marL="457200" rtl="0" algn="l">
              <a:lnSpc>
                <a:spcPct val="100000"/>
              </a:lnSpc>
              <a:spcBef>
                <a:spcPts val="360"/>
              </a:spcBef>
              <a:spcAft>
                <a:spcPts val="0"/>
              </a:spcAft>
              <a:buSzPts val="1800"/>
              <a:buChar char="●"/>
            </a:pPr>
            <a:r>
              <a:rPr b="1" lang="fr-FR"/>
              <a:t>Diagramme de séquence</a:t>
            </a:r>
            <a:r>
              <a:rPr lang="fr-FR"/>
              <a:t> : Montre les étapes internes d'un processus métier complexe</a:t>
            </a:r>
            <a:endParaRPr/>
          </a:p>
          <a:p>
            <a:pPr indent="-342900" lvl="0" marL="457200" rtl="0" algn="l">
              <a:spcBef>
                <a:spcPts val="360"/>
              </a:spcBef>
              <a:spcAft>
                <a:spcPts val="0"/>
              </a:spcAft>
              <a:buSzPts val="1800"/>
              <a:buChar char="●"/>
            </a:pPr>
            <a:r>
              <a:rPr b="1" lang="fr-FR"/>
              <a:t>Diagramme de Communication</a:t>
            </a:r>
            <a:r>
              <a:rPr lang="fr-FR"/>
              <a:t> : Montre les interactions entre objets mais avec une mise en avant des liens entre eux plutôt que l’ordre temporel</a:t>
            </a:r>
            <a:endParaRPr/>
          </a:p>
          <a:p>
            <a:pPr indent="-342900" lvl="0" marL="457200" rtl="0" algn="l">
              <a:lnSpc>
                <a:spcPct val="100000"/>
              </a:lnSpc>
              <a:spcBef>
                <a:spcPts val="360"/>
              </a:spcBef>
              <a:spcAft>
                <a:spcPts val="0"/>
              </a:spcAft>
              <a:buSzPts val="1800"/>
              <a:buChar char="●"/>
            </a:pPr>
            <a:r>
              <a:rPr b="1" lang="fr-FR"/>
              <a:t>Diagramme d’activités </a:t>
            </a:r>
            <a:r>
              <a:rPr lang="fr-FR"/>
              <a:t>: Modélise un processus métier ou un flux d'activités dans le système</a:t>
            </a:r>
            <a:endParaRPr/>
          </a:p>
          <a:p>
            <a:pPr indent="-342900" lvl="0" marL="457200" rtl="0" algn="l">
              <a:lnSpc>
                <a:spcPct val="100000"/>
              </a:lnSpc>
              <a:spcBef>
                <a:spcPts val="360"/>
              </a:spcBef>
              <a:spcAft>
                <a:spcPts val="0"/>
              </a:spcAft>
              <a:buSzPts val="1800"/>
              <a:buChar char="●"/>
            </a:pPr>
            <a:r>
              <a:rPr b="1" lang="fr-FR"/>
              <a:t>Diagramme de temps</a:t>
            </a:r>
            <a:r>
              <a:rPr lang="fr-FR"/>
              <a:t> : Décrit les différents états/valeurs d’un objet et les événements qui les déclenchent</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g2aed57810c0_0_192"/>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Fonctions : bonnes pratiques</a:t>
            </a:r>
            <a:endParaRPr/>
          </a:p>
        </p:txBody>
      </p:sp>
      <p:sp>
        <p:nvSpPr>
          <p:cNvPr id="1053" name="Google Shape;1053;g2aed57810c0_0_192"/>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17500" lvl="0" marL="457200" rtl="0" algn="l">
              <a:lnSpc>
                <a:spcPct val="100000"/>
              </a:lnSpc>
              <a:spcBef>
                <a:spcPts val="360"/>
              </a:spcBef>
              <a:spcAft>
                <a:spcPts val="0"/>
              </a:spcAft>
              <a:buSzPts val="1400"/>
              <a:buChar char="●"/>
            </a:pPr>
            <a:r>
              <a:rPr lang="fr-FR"/>
              <a:t>Les diagrammes comportementaux permettent d’expliciter un fonctionnement complexe, un bon diagramme est celui qui réponds en un coup d’oeil à toutes les </a:t>
            </a:r>
            <a:r>
              <a:rPr lang="fr-FR"/>
              <a:t>interrogations (Si vous voulez tester votre diagramme, posez vous la question: Est-ce que j’ai besoin de regarder mon système si j’ai mon diagramme?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g2aed57810c0_0_198"/>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Fonctions : les conseils du formateur</a:t>
            </a:r>
            <a:endParaRPr/>
          </a:p>
        </p:txBody>
      </p:sp>
      <p:sp>
        <p:nvSpPr>
          <p:cNvPr id="1060" name="Google Shape;1060;g2aed57810c0_0_198"/>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SzPts val="1800"/>
              <a:buChar char="●"/>
            </a:pPr>
            <a:r>
              <a:rPr lang="fr-FR"/>
              <a:t>Tous les diagrammes que nous avons vus sont des outils de communications qui permettent la compréhension mutuelle de systèmes complexes</a:t>
            </a:r>
            <a:endParaRPr/>
          </a:p>
          <a:p>
            <a:pPr indent="-342900" lvl="0" marL="457200" rtl="0" algn="l">
              <a:lnSpc>
                <a:spcPct val="100000"/>
              </a:lnSpc>
              <a:spcBef>
                <a:spcPts val="0"/>
              </a:spcBef>
              <a:spcAft>
                <a:spcPts val="0"/>
              </a:spcAft>
              <a:buSzPts val="1800"/>
              <a:buChar char="●"/>
            </a:pPr>
            <a:r>
              <a:rPr lang="fr-FR"/>
              <a:t>Posez vous toujours la question: “Quels informations je veux faire passer dans mon diagramme?”</a:t>
            </a:r>
            <a:endParaRPr/>
          </a:p>
          <a:p>
            <a:pPr indent="0" lvl="0" marL="457200" rtl="0" algn="l">
              <a:lnSpc>
                <a:spcPct val="100000"/>
              </a:lnSpc>
              <a:spcBef>
                <a:spcPts val="360"/>
              </a:spcBef>
              <a:spcAft>
                <a:spcPts val="0"/>
              </a:spcAft>
              <a:buSzPts val="1800"/>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g2aed57810c0_0_241"/>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Les bonus du formateur</a:t>
            </a:r>
            <a:endParaRPr/>
          </a:p>
        </p:txBody>
      </p:sp>
      <p:sp>
        <p:nvSpPr>
          <p:cNvPr id="1067" name="Google Shape;1067;g2aed57810c0_0_241"/>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SzPts val="1800"/>
              <a:buChar char="●"/>
            </a:pPr>
            <a:r>
              <a:rPr lang="fr-FR"/>
              <a:t>La documentation source UML: </a:t>
            </a:r>
            <a:r>
              <a:rPr lang="fr-FR" u="sng">
                <a:solidFill>
                  <a:schemeClr val="hlink"/>
                </a:solidFill>
                <a:hlinkClick r:id="rId3"/>
              </a:rPr>
              <a:t>https://www.uml.org/</a:t>
            </a:r>
            <a:endParaRPr/>
          </a:p>
          <a:p>
            <a:pPr indent="0" lvl="0" marL="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fr-FR"/>
              <a:t>LucidGPT : outil AI </a:t>
            </a:r>
            <a:r>
              <a:rPr lang="fr-FR"/>
              <a:t>générateur</a:t>
            </a:r>
            <a:r>
              <a:rPr lang="fr-FR"/>
              <a:t> de diagramme par Lucidchart: </a:t>
            </a:r>
            <a:r>
              <a:rPr lang="fr-FR"/>
              <a:t>https://chatgpt.com/g/g-bHwQjRxeg-lucid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2aed57810c0_0_8"/>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Bilan de début de formation</a:t>
            </a:r>
            <a:endParaRPr/>
          </a:p>
        </p:txBody>
      </p:sp>
      <p:sp>
        <p:nvSpPr>
          <p:cNvPr id="176" name="Google Shape;176;g2aed57810c0_0_8"/>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9281" lvl="0" marL="457200" rtl="0" algn="l">
              <a:lnSpc>
                <a:spcPct val="100000"/>
              </a:lnSpc>
              <a:spcBef>
                <a:spcPts val="360"/>
              </a:spcBef>
              <a:spcAft>
                <a:spcPts val="0"/>
              </a:spcAft>
              <a:buSzPts val="1900"/>
              <a:buChar char="●"/>
            </a:pPr>
            <a:r>
              <a:rPr lang="fr-FR" sz="1900"/>
              <a:t>Retour de début de formation à M2I</a:t>
            </a:r>
            <a:endParaRPr sz="1900"/>
          </a:p>
          <a:p>
            <a:pPr indent="-349281" lvl="0" marL="457200" rtl="0" algn="l">
              <a:lnSpc>
                <a:spcPct val="100000"/>
              </a:lnSpc>
              <a:spcBef>
                <a:spcPts val="0"/>
              </a:spcBef>
              <a:spcAft>
                <a:spcPts val="0"/>
              </a:spcAft>
              <a:buSzPts val="1900"/>
              <a:buChar char="●"/>
            </a:pPr>
            <a:r>
              <a:rPr lang="fr-FR" sz="1900" u="sng">
                <a:solidFill>
                  <a:schemeClr val="hlink"/>
                </a:solidFill>
                <a:hlinkClick r:id="rId3"/>
              </a:rPr>
              <a:t>contact@2aiconcept.com</a:t>
            </a:r>
            <a:r>
              <a:rPr lang="fr-FR" sz="1900"/>
              <a:t> en copie</a:t>
            </a:r>
            <a:endParaRPr sz="1900"/>
          </a:p>
          <a:p>
            <a:pPr indent="-349281" lvl="0" marL="457200" rtl="0" algn="l">
              <a:lnSpc>
                <a:spcPct val="100000"/>
              </a:lnSpc>
              <a:spcBef>
                <a:spcPts val="0"/>
              </a:spcBef>
              <a:spcAft>
                <a:spcPts val="0"/>
              </a:spcAft>
              <a:buSzPts val="1900"/>
              <a:buChar char="●"/>
            </a:pPr>
            <a:r>
              <a:rPr lang="fr-FR" sz="1900"/>
              <a:t>Au plus tard à 10h30 le premier jour de la formation.</a:t>
            </a:r>
            <a:endParaRPr sz="1900"/>
          </a:p>
          <a:p>
            <a:pPr indent="0" lvl="0" marL="0" rtl="0" algn="l">
              <a:lnSpc>
                <a:spcPct val="100000"/>
              </a:lnSpc>
              <a:spcBef>
                <a:spcPts val="360"/>
              </a:spcBef>
              <a:spcAft>
                <a:spcPts val="0"/>
              </a:spcAft>
              <a:buSzPts val="1946"/>
              <a:buNone/>
            </a:pPr>
            <a:r>
              <a:t/>
            </a:r>
            <a:endParaRPr/>
          </a:p>
          <a:p>
            <a:pPr indent="0" lvl="0" marL="0" rtl="0" algn="l">
              <a:lnSpc>
                <a:spcPct val="100000"/>
              </a:lnSpc>
              <a:spcBef>
                <a:spcPts val="360"/>
              </a:spcBef>
              <a:spcAft>
                <a:spcPts val="0"/>
              </a:spcAft>
              <a:buSzPts val="1946"/>
              <a:buNone/>
            </a:pPr>
            <a:r>
              <a:t/>
            </a:r>
            <a:endParaRPr/>
          </a:p>
          <a:p>
            <a:pPr indent="0" lvl="0" marL="0" rtl="0" algn="l">
              <a:lnSpc>
                <a:spcPct val="100000"/>
              </a:lnSpc>
              <a:spcBef>
                <a:spcPts val="360"/>
              </a:spcBef>
              <a:spcAft>
                <a:spcPts val="0"/>
              </a:spcAft>
              <a:buSzPts val="1946"/>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g2aed57810c0_0_235"/>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Dossier pédagogique</a:t>
            </a:r>
            <a:endParaRPr/>
          </a:p>
        </p:txBody>
      </p:sp>
      <p:sp>
        <p:nvSpPr>
          <p:cNvPr id="1074" name="Google Shape;1074;g2aed57810c0_0_235"/>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SzPts val="1800"/>
              <a:buChar char="●"/>
            </a:pPr>
            <a:r>
              <a:rPr lang="fr-FR"/>
              <a:t>Feuilles d’émargement signées pour chaque journée.</a:t>
            </a:r>
            <a:endParaRPr/>
          </a:p>
          <a:p>
            <a:pPr indent="-342900" lvl="0" marL="457200" rtl="0" algn="l">
              <a:lnSpc>
                <a:spcPct val="100000"/>
              </a:lnSpc>
              <a:spcBef>
                <a:spcPts val="0"/>
              </a:spcBef>
              <a:spcAft>
                <a:spcPts val="0"/>
              </a:spcAft>
              <a:buSzPts val="1800"/>
              <a:buChar char="●"/>
            </a:pPr>
            <a:r>
              <a:rPr lang="fr-FR"/>
              <a:t>Feuilles d’émargement signées pour les passages de certifications (si certifications)</a:t>
            </a:r>
            <a:endParaRPr/>
          </a:p>
          <a:p>
            <a:pPr indent="-342900" lvl="0" marL="457200" rtl="0" algn="l">
              <a:lnSpc>
                <a:spcPct val="100000"/>
              </a:lnSpc>
              <a:spcBef>
                <a:spcPts val="0"/>
              </a:spcBef>
              <a:spcAft>
                <a:spcPts val="0"/>
              </a:spcAft>
              <a:buSzPts val="1800"/>
              <a:buChar char="●"/>
            </a:pPr>
            <a:r>
              <a:rPr lang="fr-FR"/>
              <a:t>Évaluations formateur</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g2aed57810c0_0_80"/>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Formation suivante</a:t>
            </a:r>
            <a:endParaRPr/>
          </a:p>
        </p:txBody>
      </p:sp>
      <p:sp>
        <p:nvSpPr>
          <p:cNvPr id="1081" name="Google Shape;1081;g2aed57810c0_0_80"/>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9318" lvl="0" marL="457200" rtl="0" algn="l">
              <a:lnSpc>
                <a:spcPct val="100000"/>
              </a:lnSpc>
              <a:spcBef>
                <a:spcPts val="360"/>
              </a:spcBef>
              <a:spcAft>
                <a:spcPts val="0"/>
              </a:spcAft>
              <a:buSzPts val="1900"/>
              <a:buChar char="●"/>
            </a:pPr>
            <a:r>
              <a:rPr lang="fr-FR" sz="1900"/>
              <a:t>https://www.m2iformation.fr/formation-introduction-a-la-programmation-objet/OBJ-INT/</a:t>
            </a:r>
            <a:endParaRPr sz="1900"/>
          </a:p>
          <a:p>
            <a:pPr indent="-349308" lvl="0" marL="457200" rtl="0" algn="l">
              <a:lnSpc>
                <a:spcPct val="100000"/>
              </a:lnSpc>
              <a:spcBef>
                <a:spcPts val="0"/>
              </a:spcBef>
              <a:spcAft>
                <a:spcPts val="0"/>
              </a:spcAft>
              <a:buSzPts val="1900"/>
              <a:buChar char="●"/>
            </a:pPr>
            <a:r>
              <a:rPr lang="fr-FR" sz="1900"/>
              <a:t>L’Introduction à la POO</a:t>
            </a:r>
            <a:r>
              <a:rPr lang="fr-FR" sz="1900"/>
              <a:t>, pourquoi ?  </a:t>
            </a:r>
            <a:endParaRPr sz="1900"/>
          </a:p>
          <a:p>
            <a:pPr indent="0" lvl="0" marL="457200" rtl="0" algn="l">
              <a:lnSpc>
                <a:spcPct val="100000"/>
              </a:lnSpc>
              <a:spcBef>
                <a:spcPts val="360"/>
              </a:spcBef>
              <a:spcAft>
                <a:spcPts val="0"/>
              </a:spcAft>
              <a:buSzPts val="5538"/>
              <a:buNone/>
            </a:pPr>
            <a:r>
              <a:t/>
            </a:r>
            <a:endParaRPr sz="2541"/>
          </a:p>
          <a:p>
            <a:pPr indent="0" lvl="0" marL="0" rtl="0" algn="l">
              <a:lnSpc>
                <a:spcPct val="100000"/>
              </a:lnSpc>
              <a:spcBef>
                <a:spcPts val="360"/>
              </a:spcBef>
              <a:spcAft>
                <a:spcPts val="0"/>
              </a:spcAft>
              <a:buSzPts val="5538"/>
              <a:buNone/>
            </a:pPr>
            <a:r>
              <a:t/>
            </a:r>
            <a:endParaRPr i="1" sz="3500"/>
          </a:p>
          <a:p>
            <a:pPr indent="0" lvl="0" marL="0" rtl="0" algn="l">
              <a:lnSpc>
                <a:spcPct val="100000"/>
              </a:lnSpc>
              <a:spcBef>
                <a:spcPts val="360"/>
              </a:spcBef>
              <a:spcAft>
                <a:spcPts val="0"/>
              </a:spcAft>
              <a:buSzPts val="5538"/>
              <a:buNone/>
            </a:pPr>
            <a:r>
              <a:t/>
            </a:r>
            <a:endParaRPr/>
          </a:p>
          <a:p>
            <a:pPr indent="0" lvl="0" marL="0" rtl="0" algn="l">
              <a:lnSpc>
                <a:spcPct val="100000"/>
              </a:lnSpc>
              <a:spcBef>
                <a:spcPts val="360"/>
              </a:spcBef>
              <a:spcAft>
                <a:spcPts val="0"/>
              </a:spcAft>
              <a:buSzPts val="5538"/>
              <a:buNone/>
            </a:pPr>
            <a:r>
              <a:t/>
            </a:r>
            <a:endParaRPr/>
          </a:p>
          <a:p>
            <a:pPr indent="0" lvl="0" marL="0" rtl="0" algn="l">
              <a:lnSpc>
                <a:spcPct val="100000"/>
              </a:lnSpc>
              <a:spcBef>
                <a:spcPts val="360"/>
              </a:spcBef>
              <a:spcAft>
                <a:spcPts val="0"/>
              </a:spcAft>
              <a:buSzPts val="5538"/>
              <a:buNone/>
            </a:pPr>
            <a:r>
              <a:t/>
            </a:r>
            <a:endParaRPr/>
          </a:p>
          <a:p>
            <a:pPr indent="0" lvl="0" marL="0" rtl="0" algn="l">
              <a:lnSpc>
                <a:spcPct val="100000"/>
              </a:lnSpc>
              <a:spcBef>
                <a:spcPts val="360"/>
              </a:spcBef>
              <a:spcAft>
                <a:spcPts val="0"/>
              </a:spcAft>
              <a:buSzPts val="5538"/>
              <a:buNone/>
            </a:pPr>
            <a:r>
              <a:t/>
            </a:r>
            <a:endParaRPr/>
          </a:p>
          <a:p>
            <a:pPr indent="0" lvl="0" marL="0" rtl="0" algn="l">
              <a:lnSpc>
                <a:spcPct val="100000"/>
              </a:lnSpc>
              <a:spcBef>
                <a:spcPts val="360"/>
              </a:spcBef>
              <a:spcAft>
                <a:spcPts val="0"/>
              </a:spcAft>
              <a:buSzPts val="5538"/>
              <a:buNone/>
            </a:pPr>
            <a:r>
              <a:t/>
            </a:r>
            <a:endParaRPr/>
          </a:p>
          <a:p>
            <a:pPr indent="0" lvl="0" marL="0" rtl="0" algn="l">
              <a:lnSpc>
                <a:spcPct val="100000"/>
              </a:lnSpc>
              <a:spcBef>
                <a:spcPts val="360"/>
              </a:spcBef>
              <a:spcAft>
                <a:spcPts val="0"/>
              </a:spcAft>
              <a:buSzPts val="5538"/>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g2aed57810c0_0_247"/>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Questions / réponses</a:t>
            </a:r>
            <a:endParaRPr/>
          </a:p>
        </p:txBody>
      </p:sp>
      <p:sp>
        <p:nvSpPr>
          <p:cNvPr id="1088" name="Google Shape;1088;g2aed57810c0_0_247"/>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SzPts val="1800"/>
              <a:buChar char="●"/>
            </a:pPr>
            <a:r>
              <a:rPr lang="fr-FR"/>
              <a:t>Revenons sur les questions hors plan de cours que vous m’avez posé durant la formation pour y répondre</a:t>
            </a:r>
            <a:endParaRPr/>
          </a:p>
          <a:p>
            <a:pPr indent="0" lvl="0" marL="45720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i="1" sz="1400"/>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g2aed57810c0_0_253"/>
          <p:cNvSpPr txBox="1"/>
          <p:nvPr>
            <p:ph type="title"/>
          </p:nvPr>
        </p:nvSpPr>
        <p:spPr>
          <a:xfrm>
            <a:off x="1277325" y="2360898"/>
            <a:ext cx="6385200" cy="853800"/>
          </a:xfrm>
          <a:prstGeom prst="rect">
            <a:avLst/>
          </a:prstGeom>
          <a:noFill/>
          <a:ln>
            <a:noFill/>
          </a:ln>
        </p:spPr>
        <p:txBody>
          <a:bodyPr anchorCtr="0" anchor="t" bIns="45700" lIns="91425" spcFirstLastPara="1" rIns="91425" wrap="square" tIns="45700">
            <a:normAutofit fontScale="90000"/>
          </a:bodyPr>
          <a:lstStyle/>
          <a:p>
            <a:pPr indent="0" lvl="0" marL="0" rtl="0" algn="r">
              <a:lnSpc>
                <a:spcPct val="100000"/>
              </a:lnSpc>
              <a:spcBef>
                <a:spcPts val="0"/>
              </a:spcBef>
              <a:spcAft>
                <a:spcPts val="0"/>
              </a:spcAft>
              <a:buSzPct val="111111"/>
              <a:buNone/>
            </a:pPr>
            <a:r>
              <a:rPr lang="fr-FR"/>
              <a:t>Merci d’avoir suivi cette formation M2I et à très bientôt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g2aed57810c0_0_86"/>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Bilan formation et remerciements</a:t>
            </a:r>
            <a:endParaRPr/>
          </a:p>
        </p:txBody>
      </p:sp>
      <p:sp>
        <p:nvSpPr>
          <p:cNvPr id="1101" name="Google Shape;1101;g2aed57810c0_0_86"/>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SzPts val="1800"/>
              <a:buChar char="●"/>
            </a:pPr>
            <a:r>
              <a:rPr lang="fr-FR"/>
              <a:t>Merci d’avoir participé à cette formation M2I</a:t>
            </a:r>
            <a:endParaRPr/>
          </a:p>
          <a:p>
            <a:pPr indent="-342900" lvl="0" marL="457200" rtl="0" algn="l">
              <a:lnSpc>
                <a:spcPct val="100000"/>
              </a:lnSpc>
              <a:spcBef>
                <a:spcPts val="0"/>
              </a:spcBef>
              <a:spcAft>
                <a:spcPts val="0"/>
              </a:spcAft>
              <a:buSzPts val="1800"/>
              <a:buChar char="●"/>
            </a:pPr>
            <a:r>
              <a:rPr lang="fr-FR"/>
              <a:t>Envoie du Bilan formation</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i="1" sz="1491"/>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g2aed57810c0_0_260"/>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Votre formateur </a:t>
            </a:r>
            <a:endParaRPr/>
          </a:p>
        </p:txBody>
      </p:sp>
      <p:sp>
        <p:nvSpPr>
          <p:cNvPr id="1108" name="Google Shape;1108;g2aed57810c0_0_260"/>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946"/>
              <a:buNone/>
            </a:pPr>
            <a:r>
              <a:rPr lang="fr-FR"/>
              <a:t>Nathan Bellanger</a:t>
            </a:r>
            <a:endParaRPr/>
          </a:p>
          <a:p>
            <a:pPr indent="0" lvl="0" marL="0" rtl="0" algn="l">
              <a:lnSpc>
                <a:spcPct val="100000"/>
              </a:lnSpc>
              <a:spcBef>
                <a:spcPts val="360"/>
              </a:spcBef>
              <a:spcAft>
                <a:spcPts val="0"/>
              </a:spcAft>
              <a:buSzPts val="1946"/>
              <a:buNone/>
            </a:pPr>
            <a:r>
              <a:rPr lang="fr-FR"/>
              <a:t>Formateur externe M2I</a:t>
            </a:r>
            <a:endParaRPr/>
          </a:p>
          <a:p>
            <a:pPr indent="0" lvl="0" marL="0" rtl="0" algn="l">
              <a:lnSpc>
                <a:spcPct val="100000"/>
              </a:lnSpc>
              <a:spcBef>
                <a:spcPts val="360"/>
              </a:spcBef>
              <a:spcAft>
                <a:spcPts val="0"/>
              </a:spcAft>
              <a:buSzPts val="1946"/>
              <a:buNone/>
            </a:pPr>
            <a:r>
              <a:rPr lang="fr-FR"/>
              <a:t>Email: nathan.bellanger.business@gmail.com</a:t>
            </a:r>
            <a:endParaRPr/>
          </a:p>
          <a:p>
            <a:pPr indent="0" lvl="0" marL="0" rtl="0" algn="l">
              <a:lnSpc>
                <a:spcPct val="100000"/>
              </a:lnSpc>
              <a:spcBef>
                <a:spcPts val="360"/>
              </a:spcBef>
              <a:spcAft>
                <a:spcPts val="0"/>
              </a:spcAft>
              <a:buSzPts val="1946"/>
              <a:buNone/>
            </a:pPr>
            <a:r>
              <a:t/>
            </a:r>
            <a:endParaRPr/>
          </a:p>
          <a:p>
            <a:pPr indent="0" lvl="0" marL="0" rtl="0" algn="l">
              <a:lnSpc>
                <a:spcPct val="100000"/>
              </a:lnSpc>
              <a:spcBef>
                <a:spcPts val="360"/>
              </a:spcBef>
              <a:spcAft>
                <a:spcPts val="0"/>
              </a:spcAft>
              <a:buSzPts val="1946"/>
              <a:buNone/>
            </a:pPr>
            <a:r>
              <a:rPr lang="fr-FR"/>
              <a:t>Et encore merci !</a:t>
            </a:r>
            <a:endParaRPr i="1" sz="1682"/>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30542eeb867_0_194"/>
          <p:cNvSpPr txBox="1"/>
          <p:nvPr>
            <p:ph type="title"/>
          </p:nvPr>
        </p:nvSpPr>
        <p:spPr>
          <a:xfrm>
            <a:off x="914400" y="276020"/>
            <a:ext cx="7928400" cy="67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160"/>
              <a:buNone/>
            </a:pPr>
            <a:r>
              <a:rPr lang="fr-FR" sz="2360"/>
              <a:t>Jour 1 : Introduction à UML et aux concepts objets</a:t>
            </a:r>
            <a:endParaRPr sz="2360"/>
          </a:p>
        </p:txBody>
      </p:sp>
      <p:sp>
        <p:nvSpPr>
          <p:cNvPr id="183" name="Google Shape;183;g30542eeb867_0_194"/>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fr-FR"/>
              <a:t>Introduction à la modélisation</a:t>
            </a:r>
            <a:endParaRPr/>
          </a:p>
          <a:p>
            <a:pPr indent="-330200" lvl="1" marL="914400" rtl="0" algn="l">
              <a:spcBef>
                <a:spcPts val="0"/>
              </a:spcBef>
              <a:spcAft>
                <a:spcPts val="0"/>
              </a:spcAft>
              <a:buSzPts val="1600"/>
              <a:buChar char="○"/>
            </a:pPr>
            <a:r>
              <a:rPr lang="fr-FR"/>
              <a:t>Pourquoi modeliser ?</a:t>
            </a:r>
            <a:endParaRPr/>
          </a:p>
          <a:p>
            <a:pPr indent="-330200" lvl="1" marL="914400" rtl="0" algn="l">
              <a:spcBef>
                <a:spcPts val="0"/>
              </a:spcBef>
              <a:spcAft>
                <a:spcPts val="0"/>
              </a:spcAft>
              <a:buSzPts val="1600"/>
              <a:buChar char="○"/>
            </a:pPr>
            <a:r>
              <a:rPr lang="fr-FR"/>
              <a:t>Origines de l’UML</a:t>
            </a:r>
            <a:endParaRPr/>
          </a:p>
          <a:p>
            <a:pPr indent="-342900" lvl="0" marL="457200" rtl="0" algn="l">
              <a:spcBef>
                <a:spcPts val="0"/>
              </a:spcBef>
              <a:spcAft>
                <a:spcPts val="0"/>
              </a:spcAft>
              <a:buSzPts val="1800"/>
              <a:buChar char="●"/>
            </a:pPr>
            <a:r>
              <a:rPr lang="fr-FR"/>
              <a:t>Les défis du développement logiciel</a:t>
            </a:r>
            <a:endParaRPr/>
          </a:p>
          <a:p>
            <a:pPr indent="-330200" lvl="1" marL="914400" rtl="0" algn="l">
              <a:spcBef>
                <a:spcPts val="0"/>
              </a:spcBef>
              <a:spcAft>
                <a:spcPts val="0"/>
              </a:spcAft>
              <a:buSzPts val="1600"/>
              <a:buChar char="○"/>
            </a:pPr>
            <a:r>
              <a:rPr lang="fr-FR"/>
              <a:t>Programmation procédurale vs orientée objet</a:t>
            </a:r>
            <a:endParaRPr/>
          </a:p>
          <a:p>
            <a:pPr indent="-330200" lvl="1" marL="914400" rtl="0" algn="l">
              <a:spcBef>
                <a:spcPts val="0"/>
              </a:spcBef>
              <a:spcAft>
                <a:spcPts val="0"/>
              </a:spcAft>
              <a:buSzPts val="1600"/>
              <a:buChar char="○"/>
            </a:pPr>
            <a:r>
              <a:rPr lang="fr-FR"/>
              <a:t>Décomposition fonctionnelle</a:t>
            </a:r>
            <a:endParaRPr/>
          </a:p>
          <a:p>
            <a:pPr indent="-342900" lvl="0" marL="457200" rtl="0" algn="l">
              <a:spcBef>
                <a:spcPts val="0"/>
              </a:spcBef>
              <a:spcAft>
                <a:spcPts val="0"/>
              </a:spcAft>
              <a:buSzPts val="1800"/>
              <a:buChar char="●"/>
            </a:pPr>
            <a:r>
              <a:rPr lang="fr-FR"/>
              <a:t>Concepts de la programmation orientée objet</a:t>
            </a:r>
            <a:endParaRPr/>
          </a:p>
          <a:p>
            <a:pPr indent="-330200" lvl="1" marL="914400" rtl="0" algn="l">
              <a:spcBef>
                <a:spcPts val="0"/>
              </a:spcBef>
              <a:spcAft>
                <a:spcPts val="0"/>
              </a:spcAft>
              <a:buSzPts val="1600"/>
              <a:buChar char="○"/>
            </a:pPr>
            <a:r>
              <a:rPr lang="fr-FR"/>
              <a:t>Définition des objets et des classes</a:t>
            </a:r>
            <a:endParaRPr/>
          </a:p>
          <a:p>
            <a:pPr indent="-330200" lvl="1" marL="914400" rtl="0" algn="l">
              <a:spcBef>
                <a:spcPts val="0"/>
              </a:spcBef>
              <a:spcAft>
                <a:spcPts val="0"/>
              </a:spcAft>
              <a:buSzPts val="1600"/>
              <a:buChar char="○"/>
            </a:pPr>
            <a:r>
              <a:rPr lang="fr-FR"/>
              <a:t>Concepts avancés des classes</a:t>
            </a:r>
            <a:endParaRPr/>
          </a:p>
          <a:p>
            <a:pPr indent="-330200" lvl="1" marL="914400" rtl="0" algn="l">
              <a:spcBef>
                <a:spcPts val="0"/>
              </a:spcBef>
              <a:spcAft>
                <a:spcPts val="0"/>
              </a:spcAft>
              <a:buSzPts val="1600"/>
              <a:buChar char="○"/>
            </a:pPr>
            <a:r>
              <a:rPr lang="fr-FR"/>
              <a:t>Design patterns</a:t>
            </a:r>
            <a:endParaRPr/>
          </a:p>
          <a:p>
            <a:pPr indent="-342900" lvl="0" marL="457200" rtl="0" algn="l">
              <a:spcBef>
                <a:spcPts val="0"/>
              </a:spcBef>
              <a:spcAft>
                <a:spcPts val="0"/>
              </a:spcAft>
              <a:buSzPts val="1800"/>
              <a:buChar char="●"/>
            </a:pPr>
            <a:r>
              <a:rPr lang="fr-FR"/>
              <a:t>TP : L’aéroport Charles de Gaulle</a:t>
            </a:r>
            <a:endParaRPr/>
          </a:p>
          <a:p>
            <a:pPr indent="-342900" lvl="0" marL="457200" rtl="0" algn="l">
              <a:spcBef>
                <a:spcPts val="0"/>
              </a:spcBef>
              <a:spcAft>
                <a:spcPts val="0"/>
              </a:spcAft>
              <a:buSzPts val="1800"/>
              <a:buChar char="●"/>
            </a:pPr>
            <a:r>
              <a:rPr lang="fr-FR"/>
              <a:t>UML dans le développement logiciel</a:t>
            </a:r>
            <a:endParaRPr/>
          </a:p>
          <a:p>
            <a:pPr indent="-330200" lvl="1" marL="914400" rtl="0" algn="l">
              <a:spcBef>
                <a:spcPts val="0"/>
              </a:spcBef>
              <a:spcAft>
                <a:spcPts val="0"/>
              </a:spcAft>
              <a:buSzPts val="1600"/>
              <a:buChar char="○"/>
            </a:pPr>
            <a:r>
              <a:rPr lang="fr-FR"/>
              <a:t>Cycle en V</a:t>
            </a:r>
            <a:endParaRPr/>
          </a:p>
          <a:p>
            <a:pPr indent="-330200" lvl="1" marL="914400" rtl="0" algn="l">
              <a:spcBef>
                <a:spcPts val="0"/>
              </a:spcBef>
              <a:spcAft>
                <a:spcPts val="0"/>
              </a:spcAft>
              <a:buSzPts val="1600"/>
              <a:buChar char="○"/>
            </a:pPr>
            <a:r>
              <a:rPr lang="fr-FR"/>
              <a:t>Développement Itératif</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302faa92401_0_4"/>
          <p:cNvSpPr txBox="1"/>
          <p:nvPr>
            <p:ph type="title"/>
          </p:nvPr>
        </p:nvSpPr>
        <p:spPr>
          <a:xfrm>
            <a:off x="1371525" y="2439175"/>
            <a:ext cx="6382800" cy="829200"/>
          </a:xfrm>
          <a:prstGeom prst="rect">
            <a:avLst/>
          </a:prstGeom>
          <a:noFill/>
          <a:ln>
            <a:noFill/>
          </a:ln>
        </p:spPr>
        <p:txBody>
          <a:bodyPr anchorCtr="0" anchor="t" bIns="45700" lIns="91425" spcFirstLastPara="1" rIns="91425" wrap="square" tIns="45700">
            <a:normAutofit fontScale="90000"/>
          </a:bodyPr>
          <a:lstStyle/>
          <a:p>
            <a:pPr indent="0" lvl="0" marL="0" rtl="0" algn="r">
              <a:lnSpc>
                <a:spcPct val="100000"/>
              </a:lnSpc>
              <a:spcBef>
                <a:spcPts val="0"/>
              </a:spcBef>
              <a:spcAft>
                <a:spcPts val="0"/>
              </a:spcAft>
              <a:buSzPct val="100000"/>
              <a:buNone/>
            </a:pPr>
            <a:r>
              <a:rPr lang="fr-FR"/>
              <a:t>Chapitre 0 : </a:t>
            </a:r>
            <a:r>
              <a:rPr lang="fr-FR"/>
              <a:t>Introduction à la modélisation</a:t>
            </a:r>
            <a:endParaRPr/>
          </a:p>
          <a:p>
            <a:pPr indent="0" lvl="0" marL="0" rtl="0" algn="r">
              <a:spcBef>
                <a:spcPts val="0"/>
              </a:spcBef>
              <a:spcAft>
                <a:spcPts val="0"/>
              </a:spcAft>
              <a:buClr>
                <a:schemeClr val="dk1"/>
              </a:buClr>
              <a:buSzPct val="39285"/>
              <a:buFont typeface="Arial"/>
              <a:buNone/>
            </a:pPr>
            <a:r>
              <a:t/>
            </a:r>
            <a:endParaRPr/>
          </a:p>
          <a:p>
            <a:pPr indent="0" lvl="0" marL="0" rtl="0" algn="r">
              <a:lnSpc>
                <a:spcPct val="100000"/>
              </a:lnSpc>
              <a:spcBef>
                <a:spcPts val="0"/>
              </a:spcBef>
              <a:spcAft>
                <a:spcPts val="0"/>
              </a:spcAft>
              <a:buSzPct val="1000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aed57810c0_0_44"/>
          <p:cNvSpPr txBox="1"/>
          <p:nvPr>
            <p:ph idx="4294967295" type="title"/>
          </p:nvPr>
        </p:nvSpPr>
        <p:spPr>
          <a:xfrm>
            <a:off x="908926" y="276025"/>
            <a:ext cx="3663000" cy="479400"/>
          </a:xfrm>
          <a:prstGeom prst="rect">
            <a:avLst/>
          </a:prstGeom>
          <a:noFill/>
          <a:ln>
            <a:noFill/>
          </a:ln>
        </p:spPr>
        <p:txBody>
          <a:bodyPr anchorCtr="0" anchor="ctr" bIns="45700" lIns="91425" spcFirstLastPara="1" rIns="180000" wrap="square" tIns="45700">
            <a:normAutofit fontScale="90000"/>
          </a:bodyPr>
          <a:lstStyle/>
          <a:p>
            <a:pPr indent="0" lvl="0" marL="0" rtl="0" algn="l">
              <a:lnSpc>
                <a:spcPct val="100000"/>
              </a:lnSpc>
              <a:spcBef>
                <a:spcPts val="0"/>
              </a:spcBef>
              <a:spcAft>
                <a:spcPts val="0"/>
              </a:spcAft>
              <a:buSzPct val="100000"/>
              <a:buNone/>
            </a:pPr>
            <a:r>
              <a:rPr lang="fr-FR"/>
              <a:t>Pourquoi modéliser ?</a:t>
            </a:r>
            <a:endParaRPr/>
          </a:p>
        </p:txBody>
      </p:sp>
      <p:pic>
        <p:nvPicPr>
          <p:cNvPr id="196" name="Google Shape;196;g2aed57810c0_0_44"/>
          <p:cNvPicPr preferRelativeResize="0"/>
          <p:nvPr/>
        </p:nvPicPr>
        <p:blipFill>
          <a:blip r:embed="rId3">
            <a:alphaModFix/>
          </a:blip>
          <a:stretch>
            <a:fillRect/>
          </a:stretch>
        </p:blipFill>
        <p:spPr>
          <a:xfrm>
            <a:off x="5379125" y="1307075"/>
            <a:ext cx="3100826" cy="3100826"/>
          </a:xfrm>
          <a:prstGeom prst="rect">
            <a:avLst/>
          </a:prstGeom>
          <a:noFill/>
          <a:ln>
            <a:noFill/>
          </a:ln>
        </p:spPr>
      </p:pic>
      <p:sp>
        <p:nvSpPr>
          <p:cNvPr id="197" name="Google Shape;197;g2aed57810c0_0_44"/>
          <p:cNvSpPr txBox="1"/>
          <p:nvPr>
            <p:ph idx="2" type="body"/>
          </p:nvPr>
        </p:nvSpPr>
        <p:spPr>
          <a:xfrm>
            <a:off x="1423617" y="2184704"/>
            <a:ext cx="4122900" cy="3039000"/>
          </a:xfrm>
          <a:prstGeom prst="rect">
            <a:avLst/>
          </a:prstGeom>
        </p:spPr>
        <p:txBody>
          <a:bodyPr anchorCtr="0" anchor="t" bIns="45700" lIns="91425" spcFirstLastPara="1" rIns="91425" wrap="square" tIns="45700">
            <a:noAutofit/>
          </a:bodyPr>
          <a:lstStyle/>
          <a:p>
            <a:pPr indent="-342900" lvl="0" marL="457200" rtl="0" algn="l">
              <a:spcBef>
                <a:spcPts val="560"/>
              </a:spcBef>
              <a:spcAft>
                <a:spcPts val="0"/>
              </a:spcAft>
              <a:buSzPts val="1800"/>
              <a:buFont typeface="Lato"/>
              <a:buAutoNum type="arabicPeriod"/>
            </a:pPr>
            <a:r>
              <a:rPr lang="fr-FR" sz="1800"/>
              <a:t>Faciliter la communication entre les équipes</a:t>
            </a:r>
            <a:endParaRPr sz="1800"/>
          </a:p>
          <a:p>
            <a:pPr indent="0" lvl="0" marL="0" rtl="0" algn="l">
              <a:spcBef>
                <a:spcPts val="560"/>
              </a:spcBef>
              <a:spcAft>
                <a:spcPts val="0"/>
              </a:spcAft>
              <a:buClr>
                <a:schemeClr val="dk1"/>
              </a:buClr>
              <a:buSzPts val="1100"/>
              <a:buFont typeface="Arial"/>
              <a:buNone/>
            </a:pPr>
            <a:r>
              <a:t/>
            </a:r>
            <a:endParaRPr sz="1800"/>
          </a:p>
          <a:p>
            <a:pPr indent="-342900" lvl="0" marL="457200" rtl="0" algn="l">
              <a:spcBef>
                <a:spcPts val="560"/>
              </a:spcBef>
              <a:spcAft>
                <a:spcPts val="0"/>
              </a:spcAft>
              <a:buSzPts val="1800"/>
              <a:buFont typeface="Lato"/>
              <a:buAutoNum type="arabicPeriod"/>
            </a:pPr>
            <a:r>
              <a:rPr lang="fr-FR" sz="1800"/>
              <a:t>Permettre une meilleure compréhension des systèmes complexes</a:t>
            </a:r>
            <a:endParaRPr sz="1800"/>
          </a:p>
          <a:p>
            <a:pPr indent="0" lvl="0" marL="0" rtl="0" algn="l">
              <a:spcBef>
                <a:spcPts val="560"/>
              </a:spcBef>
              <a:spcAft>
                <a:spcPts val="0"/>
              </a:spcAft>
              <a:buClr>
                <a:schemeClr val="dk1"/>
              </a:buClr>
              <a:buSzPts val="1100"/>
              <a:buFont typeface="Arial"/>
              <a:buNone/>
            </a:pPr>
            <a:r>
              <a:t/>
            </a:r>
            <a:endParaRPr sz="1800"/>
          </a:p>
          <a:p>
            <a:pPr indent="-342900" lvl="0" marL="457200" rtl="0" algn="l">
              <a:spcBef>
                <a:spcPts val="560"/>
              </a:spcBef>
              <a:spcAft>
                <a:spcPts val="0"/>
              </a:spcAft>
              <a:buSzPts val="1800"/>
              <a:buFont typeface="Lato"/>
              <a:buAutoNum type="arabicPeriod"/>
            </a:pPr>
            <a:r>
              <a:rPr lang="fr-FR" sz="1800"/>
              <a:t>Offrir une documentation claire et standardisée</a:t>
            </a:r>
            <a:endParaRPr sz="1800"/>
          </a:p>
          <a:p>
            <a:pPr indent="0" lvl="0" marL="0" rtl="0" algn="l">
              <a:spcBef>
                <a:spcPts val="480"/>
              </a:spcBef>
              <a:spcAft>
                <a:spcPts val="0"/>
              </a:spcAft>
              <a:buNone/>
            </a:pPr>
            <a:r>
              <a:t/>
            </a:r>
            <a:endParaRPr sz="1800"/>
          </a:p>
        </p:txBody>
      </p:sp>
      <p:sp>
        <p:nvSpPr>
          <p:cNvPr id="198" name="Google Shape;198;g2aed57810c0_0_44"/>
          <p:cNvSpPr/>
          <p:nvPr>
            <p:ph idx="3" type="pic"/>
          </p:nvPr>
        </p:nvSpPr>
        <p:spPr>
          <a:xfrm>
            <a:off x="5705418" y="0"/>
            <a:ext cx="3438600" cy="5715000"/>
          </a:xfrm>
          <a:prstGeom prst="rect">
            <a:avLst/>
          </a:prstGeom>
        </p:spPr>
      </p:sp>
      <p:pic>
        <p:nvPicPr>
          <p:cNvPr id="199" name="Google Shape;199;g2aed57810c0_0_44"/>
          <p:cNvPicPr preferRelativeResize="0"/>
          <p:nvPr/>
        </p:nvPicPr>
        <p:blipFill>
          <a:blip r:embed="rId3">
            <a:alphaModFix/>
          </a:blip>
          <a:stretch>
            <a:fillRect/>
          </a:stretch>
        </p:blipFill>
        <p:spPr>
          <a:xfrm>
            <a:off x="6344725" y="1777500"/>
            <a:ext cx="2160000" cy="216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02faa92401_0_20"/>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Origines de l'UML</a:t>
            </a:r>
            <a:endParaRPr/>
          </a:p>
        </p:txBody>
      </p:sp>
      <p:sp>
        <p:nvSpPr>
          <p:cNvPr id="206" name="Google Shape;206;g302faa92401_0_20"/>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0" lvl="0" marL="0" rtl="0" algn="l">
              <a:spcBef>
                <a:spcPts val="360"/>
              </a:spcBef>
              <a:spcAft>
                <a:spcPts val="0"/>
              </a:spcAft>
              <a:buNone/>
            </a:pPr>
            <a:r>
              <a:rPr lang="fr-FR"/>
              <a:t>UML : </a:t>
            </a:r>
            <a:r>
              <a:rPr i="1" lang="fr-FR"/>
              <a:t>Unified Modeling Language</a:t>
            </a:r>
            <a:endParaRPr/>
          </a:p>
          <a:p>
            <a:pPr indent="0" lvl="0" marL="0" rtl="0" algn="l">
              <a:spcBef>
                <a:spcPts val="360"/>
              </a:spcBef>
              <a:spcAft>
                <a:spcPts val="0"/>
              </a:spcAft>
              <a:buNone/>
            </a:pPr>
            <a:r>
              <a:rPr lang="fr-FR"/>
              <a:t>Langage </a:t>
            </a:r>
            <a:r>
              <a:rPr lang="fr-FR"/>
              <a:t>de modélisation</a:t>
            </a:r>
            <a:r>
              <a:rPr lang="fr-FR"/>
              <a:t> unifié (sous entendu : orienté objet)</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Crée par Grady Booch, Ivar Jacobson et James Rumbaugh</a:t>
            </a:r>
            <a:endParaRPr/>
          </a:p>
          <a:p>
            <a:pPr indent="-342900" lvl="0" marL="457200" rtl="0" algn="l">
              <a:spcBef>
                <a:spcPts val="0"/>
              </a:spcBef>
              <a:spcAft>
                <a:spcPts val="0"/>
              </a:spcAft>
              <a:buSzPts val="1800"/>
              <a:buChar char="●"/>
            </a:pPr>
            <a:r>
              <a:rPr lang="fr-FR"/>
              <a:t>Standardisé par l’OMG (Object Management Group) en 1997 (www.omg.org)</a:t>
            </a:r>
            <a:endParaRPr/>
          </a:p>
          <a:p>
            <a:pPr indent="-342900" lvl="0" marL="457200" rtl="0" algn="l">
              <a:spcBef>
                <a:spcPts val="0"/>
              </a:spcBef>
              <a:spcAft>
                <a:spcPts val="0"/>
              </a:spcAft>
              <a:buSzPts val="1800"/>
              <a:buChar char="●"/>
            </a:pPr>
            <a:r>
              <a:rPr lang="fr-FR"/>
              <a:t>Version actuelle : UML 2</a:t>
            </a:r>
            <a:endParaRPr/>
          </a:p>
        </p:txBody>
      </p:sp>
      <p:pic>
        <p:nvPicPr>
          <p:cNvPr id="207" name="Google Shape;207;g302faa92401_0_20"/>
          <p:cNvPicPr preferRelativeResize="0"/>
          <p:nvPr/>
        </p:nvPicPr>
        <p:blipFill>
          <a:blip r:embed="rId3">
            <a:alphaModFix/>
          </a:blip>
          <a:stretch>
            <a:fillRect/>
          </a:stretch>
        </p:blipFill>
        <p:spPr>
          <a:xfrm>
            <a:off x="0" y="2857508"/>
            <a:ext cx="9144003" cy="26119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2d3829aed58_0_77"/>
          <p:cNvSpPr txBox="1"/>
          <p:nvPr>
            <p:ph type="title"/>
          </p:nvPr>
        </p:nvSpPr>
        <p:spPr>
          <a:xfrm>
            <a:off x="1371525" y="2439175"/>
            <a:ext cx="6382800" cy="829200"/>
          </a:xfrm>
          <a:prstGeom prst="rect">
            <a:avLst/>
          </a:prstGeom>
          <a:noFill/>
          <a:ln>
            <a:noFill/>
          </a:ln>
        </p:spPr>
        <p:txBody>
          <a:bodyPr anchorCtr="0" anchor="t" bIns="45700" lIns="91425" spcFirstLastPara="1" rIns="91425" wrap="square" tIns="45700">
            <a:normAutofit fontScale="90000"/>
          </a:bodyPr>
          <a:lstStyle/>
          <a:p>
            <a:pPr indent="0" lvl="0" marL="0" rtl="0" algn="r">
              <a:lnSpc>
                <a:spcPct val="100000"/>
              </a:lnSpc>
              <a:spcBef>
                <a:spcPts val="0"/>
              </a:spcBef>
              <a:spcAft>
                <a:spcPts val="0"/>
              </a:spcAft>
              <a:buSzPct val="100000"/>
              <a:buNone/>
            </a:pPr>
            <a:r>
              <a:rPr lang="fr-FR"/>
              <a:t>Chapitre 1 : </a:t>
            </a:r>
            <a:r>
              <a:rPr lang="fr-FR"/>
              <a:t>Les défis du développement logiciel</a:t>
            </a:r>
            <a:endParaRPr/>
          </a:p>
          <a:p>
            <a:pPr indent="0" lvl="0" marL="0" rtl="0" algn="r">
              <a:spcBef>
                <a:spcPts val="0"/>
              </a:spcBef>
              <a:spcAft>
                <a:spcPts val="0"/>
              </a:spcAft>
              <a:buSzPct val="39285"/>
              <a:buNone/>
            </a:pPr>
            <a:r>
              <a:t/>
            </a:r>
            <a:endParaRPr/>
          </a:p>
          <a:p>
            <a:pPr indent="0" lvl="0" marL="0" rtl="0" algn="r">
              <a:lnSpc>
                <a:spcPct val="100000"/>
              </a:lnSpc>
              <a:spcBef>
                <a:spcPts val="0"/>
              </a:spcBef>
              <a:spcAft>
                <a:spcPts val="0"/>
              </a:spcAft>
              <a:buSzPct val="1000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302faa92401_0_42"/>
          <p:cNvSpPr txBox="1"/>
          <p:nvPr>
            <p:ph idx="4294967295" type="title"/>
          </p:nvPr>
        </p:nvSpPr>
        <p:spPr>
          <a:xfrm>
            <a:off x="908926" y="276025"/>
            <a:ext cx="3663000" cy="479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Arial"/>
              <a:buNone/>
            </a:pPr>
            <a:r>
              <a:rPr lang="fr-FR"/>
              <a:t>Les défis du développement logiciel</a:t>
            </a:r>
            <a:endParaRPr/>
          </a:p>
        </p:txBody>
      </p:sp>
      <p:sp>
        <p:nvSpPr>
          <p:cNvPr id="220" name="Google Shape;220;g302faa92401_0_42"/>
          <p:cNvSpPr txBox="1"/>
          <p:nvPr>
            <p:ph idx="2" type="body"/>
          </p:nvPr>
        </p:nvSpPr>
        <p:spPr>
          <a:xfrm>
            <a:off x="1423617" y="2184704"/>
            <a:ext cx="4122900" cy="3039000"/>
          </a:xfrm>
          <a:prstGeom prst="rect">
            <a:avLst/>
          </a:prstGeom>
        </p:spPr>
        <p:txBody>
          <a:bodyPr anchorCtr="0" anchor="t" bIns="45700" lIns="91425" spcFirstLastPara="1" rIns="91425" wrap="square" tIns="45700">
            <a:noAutofit/>
          </a:bodyPr>
          <a:lstStyle/>
          <a:p>
            <a:pPr indent="-342900" lvl="0" marL="457200" rtl="0" algn="l">
              <a:lnSpc>
                <a:spcPct val="80000"/>
              </a:lnSpc>
              <a:spcBef>
                <a:spcPts val="560"/>
              </a:spcBef>
              <a:spcAft>
                <a:spcPts val="0"/>
              </a:spcAft>
              <a:buSzPts val="1800"/>
              <a:buFont typeface="Lato"/>
              <a:buAutoNum type="arabicPeriod"/>
            </a:pPr>
            <a:r>
              <a:rPr lang="fr-FR" sz="1800"/>
              <a:t>Manque de clarté des exigences</a:t>
            </a:r>
            <a:endParaRPr sz="1800"/>
          </a:p>
          <a:p>
            <a:pPr indent="0" lvl="0" marL="0" rtl="0" algn="l">
              <a:lnSpc>
                <a:spcPct val="80000"/>
              </a:lnSpc>
              <a:spcBef>
                <a:spcPts val="560"/>
              </a:spcBef>
              <a:spcAft>
                <a:spcPts val="0"/>
              </a:spcAft>
              <a:buClr>
                <a:schemeClr val="dk1"/>
              </a:buClr>
              <a:buSzPts val="852"/>
              <a:buFont typeface="Arial"/>
              <a:buNone/>
            </a:pPr>
            <a:r>
              <a:t/>
            </a:r>
            <a:endParaRPr sz="1800"/>
          </a:p>
          <a:p>
            <a:pPr indent="-342900" lvl="0" marL="457200" rtl="0" algn="l">
              <a:lnSpc>
                <a:spcPct val="80000"/>
              </a:lnSpc>
              <a:spcBef>
                <a:spcPts val="560"/>
              </a:spcBef>
              <a:spcAft>
                <a:spcPts val="0"/>
              </a:spcAft>
              <a:buSzPts val="1800"/>
              <a:buFont typeface="Lato"/>
              <a:buAutoNum type="arabicPeriod"/>
            </a:pPr>
            <a:r>
              <a:rPr lang="fr-FR" sz="1800"/>
              <a:t>Complexité accrue avec la taille des systèmes</a:t>
            </a:r>
            <a:endParaRPr sz="1800"/>
          </a:p>
          <a:p>
            <a:pPr indent="0" lvl="0" marL="0" rtl="0" algn="l">
              <a:lnSpc>
                <a:spcPct val="80000"/>
              </a:lnSpc>
              <a:spcBef>
                <a:spcPts val="560"/>
              </a:spcBef>
              <a:spcAft>
                <a:spcPts val="0"/>
              </a:spcAft>
              <a:buClr>
                <a:schemeClr val="dk1"/>
              </a:buClr>
              <a:buSzPts val="852"/>
              <a:buFont typeface="Arial"/>
              <a:buNone/>
            </a:pPr>
            <a:r>
              <a:t/>
            </a:r>
            <a:endParaRPr sz="1800"/>
          </a:p>
          <a:p>
            <a:pPr indent="-342900" lvl="0" marL="457200" rtl="0" algn="l">
              <a:lnSpc>
                <a:spcPct val="80000"/>
              </a:lnSpc>
              <a:spcBef>
                <a:spcPts val="560"/>
              </a:spcBef>
              <a:spcAft>
                <a:spcPts val="0"/>
              </a:spcAft>
              <a:buSzPts val="1800"/>
              <a:buFont typeface="Lato"/>
              <a:buAutoNum type="arabicPeriod"/>
            </a:pPr>
            <a:r>
              <a:rPr lang="fr-FR" sz="1800"/>
              <a:t>Problèmes de communication entre équipes</a:t>
            </a:r>
            <a:endParaRPr sz="1800"/>
          </a:p>
        </p:txBody>
      </p:sp>
      <p:sp>
        <p:nvSpPr>
          <p:cNvPr id="221" name="Google Shape;221;g302faa92401_0_42"/>
          <p:cNvSpPr/>
          <p:nvPr>
            <p:ph idx="3" type="pic"/>
          </p:nvPr>
        </p:nvSpPr>
        <p:spPr>
          <a:xfrm>
            <a:off x="5705418" y="0"/>
            <a:ext cx="3438600" cy="5715000"/>
          </a:xfrm>
          <a:prstGeom prst="rect">
            <a:avLst/>
          </a:prstGeom>
        </p:spPr>
      </p:sp>
      <p:pic>
        <p:nvPicPr>
          <p:cNvPr id="222" name="Google Shape;222;g302faa92401_0_42"/>
          <p:cNvPicPr preferRelativeResize="0"/>
          <p:nvPr/>
        </p:nvPicPr>
        <p:blipFill>
          <a:blip r:embed="rId3">
            <a:alphaModFix/>
          </a:blip>
          <a:stretch>
            <a:fillRect/>
          </a:stretch>
        </p:blipFill>
        <p:spPr>
          <a:xfrm>
            <a:off x="6344725" y="1777500"/>
            <a:ext cx="2160000" cy="216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2aed57810c0_0_0"/>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Bienvenue sur cette formation M2I</a:t>
            </a:r>
            <a:endParaRPr/>
          </a:p>
        </p:txBody>
      </p:sp>
      <p:sp>
        <p:nvSpPr>
          <p:cNvPr id="98" name="Google Shape;98;g2aed57810c0_0_0"/>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SzPts val="1800"/>
              <a:buChar char="●"/>
            </a:pPr>
            <a:r>
              <a:rPr lang="fr-FR"/>
              <a:t>Nathan Bellanger</a:t>
            </a:r>
            <a:endParaRPr/>
          </a:p>
          <a:p>
            <a:pPr indent="-342900" lvl="0" marL="457200" rtl="0" algn="l">
              <a:lnSpc>
                <a:spcPct val="100000"/>
              </a:lnSpc>
              <a:spcBef>
                <a:spcPts val="360"/>
              </a:spcBef>
              <a:spcAft>
                <a:spcPts val="0"/>
              </a:spcAft>
              <a:buSzPts val="1800"/>
              <a:buChar char="●"/>
            </a:pPr>
            <a:r>
              <a:rPr lang="fr-FR"/>
              <a:t>Formateur externe M2I depuis 2023</a:t>
            </a:r>
            <a:endParaRPr/>
          </a:p>
          <a:p>
            <a:pPr indent="-342900" lvl="0" marL="457200" rtl="0" algn="l">
              <a:spcBef>
                <a:spcPts val="360"/>
              </a:spcBef>
              <a:spcAft>
                <a:spcPts val="0"/>
              </a:spcAft>
              <a:buSzPts val="1800"/>
              <a:buChar char="●"/>
            </a:pPr>
            <a:r>
              <a:rPr lang="fr-FR"/>
              <a:t>CSULB Master of Business &amp; Management</a:t>
            </a:r>
            <a:endParaRPr/>
          </a:p>
          <a:p>
            <a:pPr indent="-342900" lvl="0" marL="457200" rtl="0" algn="l">
              <a:lnSpc>
                <a:spcPct val="100000"/>
              </a:lnSpc>
              <a:spcBef>
                <a:spcPts val="360"/>
              </a:spcBef>
              <a:spcAft>
                <a:spcPts val="0"/>
              </a:spcAft>
              <a:buSzPts val="1800"/>
              <a:buChar char="●"/>
            </a:pPr>
            <a:r>
              <a:rPr lang="fr-FR"/>
              <a:t>EPITECH Master 2 </a:t>
            </a:r>
            <a:r>
              <a:rPr lang="fr-FR"/>
              <a:t>Ingénierie</a:t>
            </a:r>
            <a:r>
              <a:rPr lang="fr-FR"/>
              <a:t> Logiciel</a:t>
            </a:r>
            <a:endParaRPr/>
          </a:p>
          <a:p>
            <a:pPr indent="-342900" lvl="0" marL="457200" rtl="0" algn="l">
              <a:lnSpc>
                <a:spcPct val="100000"/>
              </a:lnSpc>
              <a:spcBef>
                <a:spcPts val="360"/>
              </a:spcBef>
              <a:spcAft>
                <a:spcPts val="0"/>
              </a:spcAft>
              <a:buSzPts val="1800"/>
              <a:buChar char="●"/>
            </a:pPr>
            <a:r>
              <a:rPr lang="fr-FR"/>
              <a:t>email: nathan.bellanger.business@gmail.com</a:t>
            </a:r>
            <a:endParaRPr/>
          </a:p>
          <a:p>
            <a:pPr indent="0" lvl="0" marL="0" rtl="0" algn="l">
              <a:lnSpc>
                <a:spcPct val="100000"/>
              </a:lnSpc>
              <a:spcBef>
                <a:spcPts val="360"/>
              </a:spcBef>
              <a:spcAft>
                <a:spcPts val="0"/>
              </a:spcAft>
              <a:buSzPts val="1800"/>
              <a:buNone/>
            </a:pPr>
            <a:r>
              <a:t/>
            </a:r>
            <a:endParaRPr i="1"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302faa92401_0_11"/>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Programmation procédurale vs orientée objet</a:t>
            </a:r>
            <a:endParaRPr/>
          </a:p>
        </p:txBody>
      </p:sp>
      <p:sp>
        <p:nvSpPr>
          <p:cNvPr id="229" name="Google Shape;229;g302faa92401_0_11"/>
          <p:cNvSpPr txBox="1"/>
          <p:nvPr>
            <p:ph idx="1" type="body"/>
          </p:nvPr>
        </p:nvSpPr>
        <p:spPr>
          <a:xfrm>
            <a:off x="4637705" y="1665051"/>
            <a:ext cx="4205100" cy="3557700"/>
          </a:xfrm>
          <a:prstGeom prst="rect">
            <a:avLst/>
          </a:prstGeom>
          <a:noFill/>
          <a:ln>
            <a:noFill/>
          </a:ln>
        </p:spPr>
        <p:txBody>
          <a:bodyPr anchorCtr="0" anchor="t" bIns="45700" lIns="91425" spcFirstLastPara="1" rIns="91425" wrap="square" tIns="45700">
            <a:normAutofit/>
          </a:bodyPr>
          <a:lstStyle/>
          <a:p>
            <a:pPr indent="0" lvl="0" marL="0" rtl="0" algn="l">
              <a:spcBef>
                <a:spcPts val="360"/>
              </a:spcBef>
              <a:spcAft>
                <a:spcPts val="0"/>
              </a:spcAft>
              <a:buNone/>
            </a:pPr>
            <a:r>
              <a:rPr lang="fr-FR"/>
              <a:t>Structures encapsulants à la fois les données et leurs comportements</a:t>
            </a:r>
            <a:endParaRPr/>
          </a:p>
          <a:p>
            <a:pPr indent="0" lvl="0" marL="0" rtl="0" algn="l">
              <a:lnSpc>
                <a:spcPct val="100000"/>
              </a:lnSpc>
              <a:spcBef>
                <a:spcPts val="360"/>
              </a:spcBef>
              <a:spcAft>
                <a:spcPts val="0"/>
              </a:spcAft>
              <a:buSzPts val="1800"/>
              <a:buNone/>
            </a:pPr>
            <a:r>
              <a:t/>
            </a:r>
            <a:endParaRPr/>
          </a:p>
          <a:p>
            <a:pPr indent="0" lvl="0" marL="0" rtl="0" algn="l">
              <a:spcBef>
                <a:spcPts val="360"/>
              </a:spcBef>
              <a:spcAft>
                <a:spcPts val="0"/>
              </a:spcAft>
              <a:buSzPts val="1100"/>
              <a:buNone/>
            </a:pPr>
            <a:r>
              <a:rPr lang="fr-FR"/>
              <a:t>Langages</a:t>
            </a:r>
            <a:r>
              <a:rPr lang="fr-FR"/>
              <a:t> Orienté Objet:</a:t>
            </a:r>
            <a:endParaRPr/>
          </a:p>
          <a:p>
            <a:pPr indent="-342900" lvl="0" marL="457200" rtl="0" algn="l">
              <a:spcBef>
                <a:spcPts val="360"/>
              </a:spcBef>
              <a:spcAft>
                <a:spcPts val="0"/>
              </a:spcAft>
              <a:buSzPts val="1800"/>
              <a:buChar char="-"/>
            </a:pPr>
            <a:r>
              <a:rPr lang="fr-FR"/>
              <a:t>C++</a:t>
            </a:r>
            <a:endParaRPr/>
          </a:p>
          <a:p>
            <a:pPr indent="-342900" lvl="0" marL="457200" rtl="0" algn="l">
              <a:spcBef>
                <a:spcPts val="0"/>
              </a:spcBef>
              <a:spcAft>
                <a:spcPts val="0"/>
              </a:spcAft>
              <a:buSzPts val="1800"/>
              <a:buChar char="-"/>
            </a:pPr>
            <a:r>
              <a:rPr lang="fr-FR"/>
              <a:t>Java</a:t>
            </a:r>
            <a:endParaRPr/>
          </a:p>
          <a:p>
            <a:pPr indent="-342900" lvl="0" marL="457200" rtl="0" algn="l">
              <a:spcBef>
                <a:spcPts val="0"/>
              </a:spcBef>
              <a:spcAft>
                <a:spcPts val="0"/>
              </a:spcAft>
              <a:buSzPts val="1800"/>
              <a:buChar char="-"/>
            </a:pPr>
            <a:r>
              <a:rPr lang="fr-FR"/>
              <a:t>Python</a:t>
            </a:r>
            <a:endParaRPr/>
          </a:p>
          <a:p>
            <a:pPr indent="-342900" lvl="0" marL="457200" rtl="0" algn="l">
              <a:spcBef>
                <a:spcPts val="0"/>
              </a:spcBef>
              <a:spcAft>
                <a:spcPts val="0"/>
              </a:spcAft>
              <a:buSzPts val="1800"/>
              <a:buChar char="-"/>
            </a:pPr>
            <a:r>
              <a:rPr lang="fr-FR"/>
              <a:t>JavaScript</a:t>
            </a:r>
            <a:endParaRPr/>
          </a:p>
        </p:txBody>
      </p:sp>
      <p:sp>
        <p:nvSpPr>
          <p:cNvPr id="230" name="Google Shape;230;g302faa92401_0_11"/>
          <p:cNvSpPr txBox="1"/>
          <p:nvPr>
            <p:ph idx="2" type="body"/>
          </p:nvPr>
        </p:nvSpPr>
        <p:spPr>
          <a:xfrm>
            <a:off x="290639" y="1140710"/>
            <a:ext cx="4205100" cy="620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b="0" lang="fr-FR" sz="2000"/>
              <a:t>Programmation procédurale</a:t>
            </a:r>
            <a:endParaRPr sz="1400"/>
          </a:p>
        </p:txBody>
      </p:sp>
      <p:sp>
        <p:nvSpPr>
          <p:cNvPr id="231" name="Google Shape;231;g302faa92401_0_11"/>
          <p:cNvSpPr txBox="1"/>
          <p:nvPr>
            <p:ph idx="3" type="body"/>
          </p:nvPr>
        </p:nvSpPr>
        <p:spPr>
          <a:xfrm>
            <a:off x="290650" y="1665050"/>
            <a:ext cx="4205100" cy="3140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fr-FR"/>
              <a:t>Série d’instructions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fr-FR"/>
              <a:t>Langages Impératif:</a:t>
            </a:r>
            <a:endParaRPr/>
          </a:p>
          <a:p>
            <a:pPr indent="-342900" lvl="0" marL="457200" rtl="0" algn="l">
              <a:spcBef>
                <a:spcPts val="360"/>
              </a:spcBef>
              <a:spcAft>
                <a:spcPts val="0"/>
              </a:spcAft>
              <a:buSzPts val="1800"/>
              <a:buChar char="-"/>
            </a:pPr>
            <a:r>
              <a:rPr lang="fr-FR"/>
              <a:t>C</a:t>
            </a:r>
            <a:endParaRPr/>
          </a:p>
          <a:p>
            <a:pPr indent="-342900" lvl="0" marL="457200" rtl="0" algn="l">
              <a:spcBef>
                <a:spcPts val="0"/>
              </a:spcBef>
              <a:spcAft>
                <a:spcPts val="0"/>
              </a:spcAft>
              <a:buSzPts val="1800"/>
              <a:buChar char="-"/>
            </a:pPr>
            <a:r>
              <a:rPr lang="fr-FR"/>
              <a:t>Fortran</a:t>
            </a:r>
            <a:endParaRPr/>
          </a:p>
          <a:p>
            <a:pPr indent="-342900" lvl="0" marL="457200" rtl="0" algn="l">
              <a:spcBef>
                <a:spcPts val="0"/>
              </a:spcBef>
              <a:spcAft>
                <a:spcPts val="0"/>
              </a:spcAft>
              <a:buSzPts val="1800"/>
              <a:buChar char="-"/>
            </a:pPr>
            <a:r>
              <a:rPr lang="fr-FR"/>
              <a:t>Go</a:t>
            </a:r>
            <a:endParaRPr/>
          </a:p>
          <a:p>
            <a:pPr indent="0" lvl="0" marL="0" rtl="0" algn="l">
              <a:spcBef>
                <a:spcPts val="360"/>
              </a:spcBef>
              <a:spcAft>
                <a:spcPts val="0"/>
              </a:spcAft>
              <a:buNone/>
            </a:pPr>
            <a:r>
              <a:t/>
            </a:r>
            <a:endParaRPr/>
          </a:p>
        </p:txBody>
      </p:sp>
      <p:sp>
        <p:nvSpPr>
          <p:cNvPr id="232" name="Google Shape;232;g302faa92401_0_11"/>
          <p:cNvSpPr txBox="1"/>
          <p:nvPr>
            <p:ph idx="4" type="body"/>
          </p:nvPr>
        </p:nvSpPr>
        <p:spPr>
          <a:xfrm>
            <a:off x="4637705" y="1140710"/>
            <a:ext cx="4205100" cy="620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0" lang="fr-FR" sz="2000"/>
              <a:t>O</a:t>
            </a:r>
            <a:r>
              <a:rPr b="0" lang="fr-FR" sz="2000"/>
              <a:t>rientée objet</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302faa92401_0_173"/>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Décomposition fonctionnelle</a:t>
            </a:r>
            <a:endParaRPr/>
          </a:p>
        </p:txBody>
      </p:sp>
      <p:sp>
        <p:nvSpPr>
          <p:cNvPr id="239" name="Google Shape;239;g302faa92401_0_173"/>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La décomposition fonctionnelle est une méthode qui permet de diviser un système ou un problème complexe en sous-fonctions plus petites et plus simples</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Il existe 2 types de représentations mettant en valeurs différents visions d’un système</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302faa92401_0_198"/>
          <p:cNvSpPr txBox="1"/>
          <p:nvPr>
            <p:ph idx="1" type="body"/>
          </p:nvPr>
        </p:nvSpPr>
        <p:spPr>
          <a:xfrm>
            <a:off x="4726400" y="1120525"/>
            <a:ext cx="4267500" cy="411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fr-FR"/>
              <a:t>Exemple:</a:t>
            </a:r>
            <a:endParaRPr/>
          </a:p>
        </p:txBody>
      </p:sp>
      <p:sp>
        <p:nvSpPr>
          <p:cNvPr id="246" name="Google Shape;246;g302faa92401_0_198"/>
          <p:cNvSpPr txBox="1"/>
          <p:nvPr>
            <p:ph type="title"/>
          </p:nvPr>
        </p:nvSpPr>
        <p:spPr>
          <a:xfrm>
            <a:off x="914400" y="276025"/>
            <a:ext cx="7928400" cy="844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Arial"/>
              <a:buNone/>
            </a:pPr>
            <a:r>
              <a:rPr lang="fr-FR"/>
              <a:t>Décomposition fonctionnelle</a:t>
            </a:r>
            <a:br>
              <a:rPr lang="fr-FR"/>
            </a:br>
            <a:r>
              <a:rPr b="1" lang="fr-FR" sz="2066">
                <a:latin typeface="Montserrat"/>
                <a:ea typeface="Montserrat"/>
                <a:cs typeface="Montserrat"/>
                <a:sym typeface="Montserrat"/>
              </a:rPr>
              <a:t>Diagramme en arbre</a:t>
            </a:r>
            <a:endParaRPr b="1" sz="2066">
              <a:latin typeface="Montserrat"/>
              <a:ea typeface="Montserrat"/>
              <a:cs typeface="Montserrat"/>
              <a:sym typeface="Montserrat"/>
            </a:endParaRPr>
          </a:p>
        </p:txBody>
      </p:sp>
      <p:sp>
        <p:nvSpPr>
          <p:cNvPr id="247" name="Google Shape;247;g302faa92401_0_198"/>
          <p:cNvSpPr txBox="1"/>
          <p:nvPr>
            <p:ph idx="1" type="body"/>
          </p:nvPr>
        </p:nvSpPr>
        <p:spPr>
          <a:xfrm>
            <a:off x="304400" y="1120525"/>
            <a:ext cx="4267500" cy="41109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L’objectif principal est représenté en haut, et chaque niveau en dessous représente une sous-fonction plus détaillée</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Chaque sous-niveau se divise en fonctions de plus en plus spécifiques jusqu'à ce que vous </a:t>
            </a:r>
            <a:r>
              <a:rPr lang="fr-FR"/>
              <a:t>atteignez</a:t>
            </a:r>
            <a:r>
              <a:rPr lang="fr-FR"/>
              <a:t> des tâches simples ou élémentaires</a:t>
            </a:r>
            <a:endParaRPr/>
          </a:p>
        </p:txBody>
      </p:sp>
      <p:pic>
        <p:nvPicPr>
          <p:cNvPr id="248" name="Google Shape;248;g302faa92401_0_198"/>
          <p:cNvPicPr preferRelativeResize="0"/>
          <p:nvPr/>
        </p:nvPicPr>
        <p:blipFill>
          <a:blip r:embed="rId3">
            <a:alphaModFix/>
          </a:blip>
          <a:stretch>
            <a:fillRect/>
          </a:stretch>
        </p:blipFill>
        <p:spPr>
          <a:xfrm>
            <a:off x="4726400" y="1571396"/>
            <a:ext cx="4267499" cy="36600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302faa92401_0_207"/>
          <p:cNvSpPr txBox="1"/>
          <p:nvPr>
            <p:ph type="title"/>
          </p:nvPr>
        </p:nvSpPr>
        <p:spPr>
          <a:xfrm>
            <a:off x="914400" y="276025"/>
            <a:ext cx="7928400" cy="844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fr-FR"/>
              <a:t>Décomposition fonctionnelle</a:t>
            </a:r>
            <a:br>
              <a:rPr lang="fr-FR"/>
            </a:br>
            <a:r>
              <a:rPr b="1" lang="fr-FR" sz="2066">
                <a:latin typeface="Montserrat"/>
                <a:ea typeface="Montserrat"/>
                <a:cs typeface="Montserrat"/>
                <a:sym typeface="Montserrat"/>
              </a:rPr>
              <a:t>Diagramme de flux fonctionnel</a:t>
            </a:r>
            <a:endParaRPr b="1" sz="2066">
              <a:latin typeface="Montserrat"/>
              <a:ea typeface="Montserrat"/>
              <a:cs typeface="Montserrat"/>
              <a:sym typeface="Montserrat"/>
            </a:endParaRPr>
          </a:p>
        </p:txBody>
      </p:sp>
      <p:sp>
        <p:nvSpPr>
          <p:cNvPr id="255" name="Google Shape;255;g302faa92401_0_207"/>
          <p:cNvSpPr txBox="1"/>
          <p:nvPr>
            <p:ph idx="1" type="body"/>
          </p:nvPr>
        </p:nvSpPr>
        <p:spPr>
          <a:xfrm>
            <a:off x="304400" y="1120525"/>
            <a:ext cx="8535300" cy="41109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Le diagramme de flux fonctionnel est une alternative qui montre comment les fonctions et sous-fonctions s'enchaînent et interagissent dans le temps ou dans le processus</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Ce type de représentation est utile lorsqu'il y a une relation séquentielle entre les sous-fonctions, comme des étapes dans un processus</a:t>
            </a:r>
            <a:endParaRPr/>
          </a:p>
          <a:p>
            <a:pPr indent="457200" lvl="0" marL="0" rtl="0" algn="l">
              <a:spcBef>
                <a:spcPts val="360"/>
              </a:spcBef>
              <a:spcAft>
                <a:spcPts val="0"/>
              </a:spcAft>
              <a:buNone/>
            </a:pPr>
            <a:r>
              <a:rPr lang="fr-FR"/>
              <a:t>Exemple:</a:t>
            </a:r>
            <a:endParaRPr/>
          </a:p>
        </p:txBody>
      </p:sp>
      <p:pic>
        <p:nvPicPr>
          <p:cNvPr id="256" name="Google Shape;256;g302faa92401_0_207"/>
          <p:cNvPicPr preferRelativeResize="0"/>
          <p:nvPr/>
        </p:nvPicPr>
        <p:blipFill>
          <a:blip r:embed="rId3">
            <a:alphaModFix/>
          </a:blip>
          <a:stretch>
            <a:fillRect/>
          </a:stretch>
        </p:blipFill>
        <p:spPr>
          <a:xfrm>
            <a:off x="737488" y="3324525"/>
            <a:ext cx="7669125" cy="2052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2d3829aed58_0_83"/>
          <p:cNvSpPr txBox="1"/>
          <p:nvPr>
            <p:ph type="title"/>
          </p:nvPr>
        </p:nvSpPr>
        <p:spPr>
          <a:xfrm>
            <a:off x="1371525" y="2439175"/>
            <a:ext cx="6382800" cy="829200"/>
          </a:xfrm>
          <a:prstGeom prst="rect">
            <a:avLst/>
          </a:prstGeom>
          <a:noFill/>
          <a:ln>
            <a:noFill/>
          </a:ln>
        </p:spPr>
        <p:txBody>
          <a:bodyPr anchorCtr="0" anchor="t" bIns="45700" lIns="91425" spcFirstLastPara="1" rIns="91425" wrap="square" tIns="45700">
            <a:normAutofit fontScale="90000"/>
          </a:bodyPr>
          <a:lstStyle/>
          <a:p>
            <a:pPr indent="0" lvl="0" marL="0" rtl="0" algn="r">
              <a:lnSpc>
                <a:spcPct val="100000"/>
              </a:lnSpc>
              <a:spcBef>
                <a:spcPts val="0"/>
              </a:spcBef>
              <a:spcAft>
                <a:spcPts val="0"/>
              </a:spcAft>
              <a:buSzPct val="100000"/>
              <a:buNone/>
            </a:pPr>
            <a:r>
              <a:rPr lang="fr-FR"/>
              <a:t>Chapitre 2 : </a:t>
            </a:r>
            <a:r>
              <a:rPr lang="fr-FR"/>
              <a:t>Concepts de la programmation orientée objet</a:t>
            </a:r>
            <a:endParaRPr/>
          </a:p>
          <a:p>
            <a:pPr indent="0" lvl="0" marL="0" rtl="0" algn="r">
              <a:spcBef>
                <a:spcPts val="0"/>
              </a:spcBef>
              <a:spcAft>
                <a:spcPts val="0"/>
              </a:spcAft>
              <a:buSzPct val="39285"/>
              <a:buNone/>
            </a:pPr>
            <a:r>
              <a:t/>
            </a:r>
            <a:endParaRPr/>
          </a:p>
          <a:p>
            <a:pPr indent="0" lvl="0" marL="0" rtl="0" algn="r">
              <a:lnSpc>
                <a:spcPct val="100000"/>
              </a:lnSpc>
              <a:spcBef>
                <a:spcPts val="0"/>
              </a:spcBef>
              <a:spcAft>
                <a:spcPts val="0"/>
              </a:spcAft>
              <a:buSzPct val="1000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302faa92401_0_76"/>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Définition des objets et des classes</a:t>
            </a:r>
            <a:endParaRPr/>
          </a:p>
        </p:txBody>
      </p:sp>
      <p:sp>
        <p:nvSpPr>
          <p:cNvPr id="269" name="Google Shape;269;g302faa92401_0_76"/>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Objets : entités représentant des éléments du système</a:t>
            </a:r>
            <a:endParaRPr/>
          </a:p>
          <a:p>
            <a:pPr indent="-342900" lvl="0" marL="457200" rtl="0" algn="l">
              <a:spcBef>
                <a:spcPts val="0"/>
              </a:spcBef>
              <a:spcAft>
                <a:spcPts val="0"/>
              </a:spcAft>
              <a:buSzPts val="1800"/>
              <a:buChar char="●"/>
            </a:pPr>
            <a:r>
              <a:rPr lang="fr-FR"/>
              <a:t>Classes : plans de fabrication des obje</a:t>
            </a:r>
            <a:r>
              <a:rPr lang="fr-FR"/>
              <a:t>ts</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Pense-bête:</a:t>
            </a:r>
            <a:endParaRPr/>
          </a:p>
          <a:p>
            <a:pPr indent="0" lvl="0" marL="457200" rtl="0" algn="l">
              <a:spcBef>
                <a:spcPts val="360"/>
              </a:spcBef>
              <a:spcAft>
                <a:spcPts val="0"/>
              </a:spcAft>
              <a:buNone/>
            </a:pPr>
            <a:r>
              <a:rPr b="1" lang="fr-FR" sz="1800"/>
              <a:t>"Une classe définit un objet"</a:t>
            </a:r>
            <a:endParaRPr b="1" sz="1800"/>
          </a:p>
          <a:p>
            <a:pPr indent="0" lvl="0" marL="457200" rtl="0" algn="l">
              <a:spcBef>
                <a:spcPts val="360"/>
              </a:spcBef>
              <a:spcAft>
                <a:spcPts val="0"/>
              </a:spcAft>
              <a:buNone/>
            </a:pPr>
            <a:r>
              <a:rPr b="1" lang="fr-FR" sz="1800"/>
              <a:t>"Un objet est l'expression d'une classe"</a:t>
            </a:r>
            <a:endParaRPr b="1" sz="1800"/>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302faa92401_0_83"/>
          <p:cNvSpPr txBox="1"/>
          <p:nvPr>
            <p:ph type="title"/>
          </p:nvPr>
        </p:nvSpPr>
        <p:spPr>
          <a:xfrm>
            <a:off x="914400" y="276020"/>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Concepts avancés des classes</a:t>
            </a:r>
            <a:endParaRPr sz="2650"/>
          </a:p>
          <a:p>
            <a:pPr indent="0" lvl="0" marL="0" rtl="0" algn="l">
              <a:lnSpc>
                <a:spcPct val="100000"/>
              </a:lnSpc>
              <a:spcBef>
                <a:spcPts val="0"/>
              </a:spcBef>
              <a:spcAft>
                <a:spcPts val="0"/>
              </a:spcAft>
              <a:buSzPct val="106666"/>
              <a:buNone/>
            </a:pPr>
            <a:r>
              <a:rPr lang="fr-FR" sz="2250"/>
              <a:t>Généralisation</a:t>
            </a:r>
            <a:endParaRPr sz="2250"/>
          </a:p>
        </p:txBody>
      </p:sp>
      <p:sp>
        <p:nvSpPr>
          <p:cNvPr id="276" name="Google Shape;276;g302faa92401_0_83"/>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Généralisation: </a:t>
            </a:r>
            <a:r>
              <a:rPr lang="fr-FR"/>
              <a:t> Définition des comportements et des propriétés communs dans une classe mère que plusieurs classes filles vont hériter</a:t>
            </a:r>
            <a:endParaRPr/>
          </a:p>
          <a:p>
            <a:pPr indent="0" lvl="0" marL="457200" rtl="0" algn="l">
              <a:spcBef>
                <a:spcPts val="360"/>
              </a:spcBef>
              <a:spcAft>
                <a:spcPts val="0"/>
              </a:spcAft>
              <a:buNone/>
            </a:pPr>
            <a:r>
              <a:t/>
            </a:r>
            <a:endParaRPr/>
          </a:p>
          <a:p>
            <a:pPr indent="-342900" lvl="0" marL="457200" rtl="0" algn="l">
              <a:spcBef>
                <a:spcPts val="360"/>
              </a:spcBef>
              <a:spcAft>
                <a:spcPts val="0"/>
              </a:spcAft>
              <a:buSzPts val="1800"/>
              <a:buChar char="●"/>
            </a:pPr>
            <a:r>
              <a:rPr lang="fr-FR"/>
              <a:t>Classe Parent:</a:t>
            </a:r>
            <a:endParaRPr/>
          </a:p>
          <a:p>
            <a:pPr indent="0" lvl="0" marL="0" rtl="0" algn="l">
              <a:spcBef>
                <a:spcPts val="360"/>
              </a:spcBef>
              <a:spcAft>
                <a:spcPts val="0"/>
              </a:spcAft>
              <a:buNone/>
            </a:pPr>
            <a:r>
              <a:rPr lang="fr-FR"/>
              <a:t>	Contient les attributs et méthodes</a:t>
            </a:r>
            <a:br>
              <a:rPr lang="fr-FR"/>
            </a:br>
            <a:r>
              <a:rPr lang="fr-FR"/>
              <a:t>	partagées pour toutes les classes enfants</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Classe Enfant:</a:t>
            </a:r>
            <a:endParaRPr/>
          </a:p>
          <a:p>
            <a:pPr indent="0" lvl="0" marL="0" rtl="0" algn="l">
              <a:spcBef>
                <a:spcPts val="360"/>
              </a:spcBef>
              <a:spcAft>
                <a:spcPts val="0"/>
              </a:spcAft>
              <a:buNone/>
            </a:pPr>
            <a:r>
              <a:rPr lang="fr-FR"/>
              <a:t>	Hérite des caractéristiques</a:t>
            </a:r>
            <a:br>
              <a:rPr lang="fr-FR"/>
            </a:br>
            <a:r>
              <a:rPr lang="fr-FR"/>
              <a:t>	de la classe parent et peut</a:t>
            </a:r>
            <a:br>
              <a:rPr lang="fr-FR"/>
            </a:br>
            <a:r>
              <a:rPr lang="fr-FR"/>
              <a:t>	ajouter des comportements</a:t>
            </a:r>
            <a:br>
              <a:rPr lang="fr-FR"/>
            </a:br>
            <a:r>
              <a:rPr lang="fr-FR"/>
              <a:t>	spécifiques ou redéfinir</a:t>
            </a:r>
            <a:br>
              <a:rPr lang="fr-FR"/>
            </a:br>
            <a:r>
              <a:rPr lang="fr-FR"/>
              <a:t>	ceux hérités.</a:t>
            </a:r>
            <a:endParaRPr/>
          </a:p>
        </p:txBody>
      </p:sp>
      <p:pic>
        <p:nvPicPr>
          <p:cNvPr id="277" name="Google Shape;277;g302faa92401_0_83"/>
          <p:cNvPicPr preferRelativeResize="0"/>
          <p:nvPr/>
        </p:nvPicPr>
        <p:blipFill>
          <a:blip r:embed="rId3">
            <a:alphaModFix/>
          </a:blip>
          <a:stretch>
            <a:fillRect/>
          </a:stretch>
        </p:blipFill>
        <p:spPr>
          <a:xfrm>
            <a:off x="5083650" y="2046816"/>
            <a:ext cx="3857951" cy="2084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303fa59fdd0_0_12"/>
          <p:cNvSpPr txBox="1"/>
          <p:nvPr>
            <p:ph type="title"/>
          </p:nvPr>
        </p:nvSpPr>
        <p:spPr>
          <a:xfrm>
            <a:off x="914400" y="276022"/>
            <a:ext cx="7928400" cy="620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Concepts avancés des classes</a:t>
            </a:r>
            <a:endParaRPr sz="2650"/>
          </a:p>
          <a:p>
            <a:pPr indent="0" lvl="0" marL="0" rtl="0" algn="l">
              <a:lnSpc>
                <a:spcPct val="100000"/>
              </a:lnSpc>
              <a:spcBef>
                <a:spcPts val="0"/>
              </a:spcBef>
              <a:spcAft>
                <a:spcPts val="0"/>
              </a:spcAft>
              <a:buSzPct val="106666"/>
              <a:buNone/>
            </a:pPr>
            <a:r>
              <a:rPr lang="fr-FR" sz="2250"/>
              <a:t>Polymorphisme</a:t>
            </a:r>
            <a:endParaRPr sz="2250"/>
          </a:p>
        </p:txBody>
      </p:sp>
      <p:sp>
        <p:nvSpPr>
          <p:cNvPr id="284" name="Google Shape;284;g303fa59fdd0_0_12"/>
          <p:cNvSpPr txBox="1"/>
          <p:nvPr>
            <p:ph idx="1" type="body"/>
          </p:nvPr>
        </p:nvSpPr>
        <p:spPr>
          <a:xfrm>
            <a:off x="4637704" y="1935918"/>
            <a:ext cx="4205100" cy="3286800"/>
          </a:xfrm>
          <a:prstGeom prst="rect">
            <a:avLst/>
          </a:prstGeom>
          <a:noFill/>
          <a:ln>
            <a:noFill/>
          </a:ln>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Une même méthode peut être définie avec des paramètres différents dans la même classe ou dans des classes filles</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a:p>
        </p:txBody>
      </p:sp>
      <p:sp>
        <p:nvSpPr>
          <p:cNvPr id="285" name="Google Shape;285;g303fa59fdd0_0_12"/>
          <p:cNvSpPr txBox="1"/>
          <p:nvPr>
            <p:ph idx="2" type="body"/>
          </p:nvPr>
        </p:nvSpPr>
        <p:spPr>
          <a:xfrm>
            <a:off x="290650" y="1451500"/>
            <a:ext cx="4205100" cy="573600"/>
          </a:xfrm>
          <a:prstGeom prst="rect">
            <a:avLst/>
          </a:prstGeom>
        </p:spPr>
        <p:txBody>
          <a:bodyPr anchorCtr="0" anchor="b" bIns="45700" lIns="91425" spcFirstLastPara="1" rIns="91425" wrap="square" tIns="45700">
            <a:noAutofit/>
          </a:bodyPr>
          <a:lstStyle/>
          <a:p>
            <a:pPr indent="0" lvl="0" marL="0" rtl="0" algn="l">
              <a:spcBef>
                <a:spcPts val="360"/>
              </a:spcBef>
              <a:spcAft>
                <a:spcPts val="0"/>
              </a:spcAft>
              <a:buNone/>
            </a:pPr>
            <a:r>
              <a:rPr lang="fr-FR"/>
              <a:t>Polymorphisme par héritage</a:t>
            </a:r>
            <a:endParaRPr/>
          </a:p>
        </p:txBody>
      </p:sp>
      <p:sp>
        <p:nvSpPr>
          <p:cNvPr id="286" name="Google Shape;286;g303fa59fdd0_0_12"/>
          <p:cNvSpPr txBox="1"/>
          <p:nvPr>
            <p:ph idx="3" type="body"/>
          </p:nvPr>
        </p:nvSpPr>
        <p:spPr>
          <a:xfrm>
            <a:off x="290650" y="1935918"/>
            <a:ext cx="4205100" cy="32868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Plusieurs classes filles peuvent être traitées comme des instances d’une même classe parent</a:t>
            </a:r>
            <a:endParaRPr/>
          </a:p>
        </p:txBody>
      </p:sp>
      <p:sp>
        <p:nvSpPr>
          <p:cNvPr id="287" name="Google Shape;287;g303fa59fdd0_0_12"/>
          <p:cNvSpPr txBox="1"/>
          <p:nvPr>
            <p:ph idx="4" type="body"/>
          </p:nvPr>
        </p:nvSpPr>
        <p:spPr>
          <a:xfrm>
            <a:off x="4637704" y="1451500"/>
            <a:ext cx="4205100" cy="573600"/>
          </a:xfrm>
          <a:prstGeom prst="rect">
            <a:avLst/>
          </a:prstGeom>
        </p:spPr>
        <p:txBody>
          <a:bodyPr anchorCtr="0" anchor="b" bIns="45700" lIns="91425" spcFirstLastPara="1" rIns="91425" wrap="square" tIns="45700">
            <a:noAutofit/>
          </a:bodyPr>
          <a:lstStyle/>
          <a:p>
            <a:pPr indent="0" lvl="0" marL="0" rtl="0" algn="l">
              <a:spcBef>
                <a:spcPts val="360"/>
              </a:spcBef>
              <a:spcAft>
                <a:spcPts val="0"/>
              </a:spcAft>
              <a:buNone/>
            </a:pPr>
            <a:r>
              <a:rPr lang="fr-FR"/>
              <a:t>Polymorphisme par surcharge</a:t>
            </a:r>
            <a:endParaRPr/>
          </a:p>
        </p:txBody>
      </p:sp>
      <p:sp>
        <p:nvSpPr>
          <p:cNvPr id="288" name="Google Shape;288;g303fa59fdd0_0_12"/>
          <p:cNvSpPr txBox="1"/>
          <p:nvPr>
            <p:ph idx="1" type="body"/>
          </p:nvPr>
        </p:nvSpPr>
        <p:spPr>
          <a:xfrm>
            <a:off x="290650" y="972100"/>
            <a:ext cx="8391300" cy="479400"/>
          </a:xfrm>
          <a:prstGeom prst="rect">
            <a:avLst/>
          </a:prstGeom>
          <a:noFill/>
          <a:ln>
            <a:noFill/>
          </a:ln>
        </p:spPr>
        <p:txBody>
          <a:bodyPr anchorCtr="0" anchor="t" bIns="45700" lIns="91425" spcFirstLastPara="1" rIns="91425" wrap="square" tIns="45700">
            <a:noAutofit/>
          </a:bodyPr>
          <a:lstStyle/>
          <a:p>
            <a:pPr indent="-344805" lvl="0" marL="457200" rtl="0" algn="l">
              <a:lnSpc>
                <a:spcPct val="80000"/>
              </a:lnSpc>
              <a:spcBef>
                <a:spcPts val="360"/>
              </a:spcBef>
              <a:spcAft>
                <a:spcPts val="0"/>
              </a:spcAft>
              <a:buSzPts val="1830"/>
              <a:buChar char="●"/>
            </a:pPr>
            <a:r>
              <a:rPr lang="fr-FR" sz="1829"/>
              <a:t>Polymorphisme: permet d’utiliser une seule interface commune pour différents types d’objet</a:t>
            </a:r>
            <a:endParaRPr sz="1829"/>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303fa59fdd0_0_6"/>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Concepts avancés des classes</a:t>
            </a:r>
            <a:endParaRPr sz="2650"/>
          </a:p>
          <a:p>
            <a:pPr indent="0" lvl="0" marL="0" rtl="0" algn="l">
              <a:lnSpc>
                <a:spcPct val="100000"/>
              </a:lnSpc>
              <a:spcBef>
                <a:spcPts val="0"/>
              </a:spcBef>
              <a:spcAft>
                <a:spcPts val="0"/>
              </a:spcAft>
              <a:buSzPct val="106666"/>
              <a:buNone/>
            </a:pPr>
            <a:r>
              <a:rPr lang="fr-FR" sz="2250"/>
              <a:t>Exceptions</a:t>
            </a:r>
            <a:endParaRPr sz="2250"/>
          </a:p>
        </p:txBody>
      </p:sp>
      <p:sp>
        <p:nvSpPr>
          <p:cNvPr id="295" name="Google Shape;295;g303fa59fdd0_0_6"/>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Exceptions: </a:t>
            </a:r>
            <a:r>
              <a:rPr lang="fr-FR"/>
              <a:t>événements signalant qu'une condition anormale a été rencontrée dans le programme, entraînant une rupture du flux normal d'exécution.</a:t>
            </a:r>
            <a:endParaRPr/>
          </a:p>
          <a:p>
            <a:pPr indent="0" lvl="0" marL="457200" rtl="0" algn="l">
              <a:spcBef>
                <a:spcPts val="360"/>
              </a:spcBef>
              <a:spcAft>
                <a:spcPts val="0"/>
              </a:spcAft>
              <a:buNone/>
            </a:pPr>
            <a:r>
              <a:t/>
            </a:r>
            <a:endParaRPr/>
          </a:p>
          <a:p>
            <a:pPr indent="-342900" lvl="0" marL="457200" rtl="0" algn="l">
              <a:spcBef>
                <a:spcPts val="360"/>
              </a:spcBef>
              <a:spcAft>
                <a:spcPts val="0"/>
              </a:spcAft>
              <a:buSzPts val="1800"/>
              <a:buChar char="●"/>
            </a:pPr>
            <a:r>
              <a:rPr lang="fr-FR"/>
              <a:t>Avantages: </a:t>
            </a:r>
            <a:endParaRPr/>
          </a:p>
          <a:p>
            <a:pPr indent="-330200" lvl="1" marL="914400" rtl="0" algn="l">
              <a:spcBef>
                <a:spcPts val="0"/>
              </a:spcBef>
              <a:spcAft>
                <a:spcPts val="0"/>
              </a:spcAft>
              <a:buSzPts val="1600"/>
              <a:buChar char="○"/>
            </a:pPr>
            <a:r>
              <a:rPr lang="fr-FR"/>
              <a:t>Robustesse : Permet aux programmes de continuer à fonctionner même en cas d'erreurs inattendues.</a:t>
            </a:r>
            <a:endParaRPr/>
          </a:p>
          <a:p>
            <a:pPr indent="-330200" lvl="1" marL="914400" rtl="0" algn="l">
              <a:spcBef>
                <a:spcPts val="0"/>
              </a:spcBef>
              <a:spcAft>
                <a:spcPts val="0"/>
              </a:spcAft>
              <a:buSzPts val="1600"/>
              <a:buChar char="○"/>
            </a:pPr>
            <a:r>
              <a:rPr lang="fr-FR"/>
              <a:t>Clarté : Rendre le code plus lisible et compréhensible.</a:t>
            </a:r>
            <a:endParaRPr/>
          </a:p>
          <a:p>
            <a:pPr indent="-330200" lvl="1" marL="914400" rtl="0" algn="l">
              <a:spcBef>
                <a:spcPts val="0"/>
              </a:spcBef>
              <a:spcAft>
                <a:spcPts val="0"/>
              </a:spcAft>
              <a:buSzPts val="1600"/>
              <a:buChar char="○"/>
            </a:pPr>
            <a:r>
              <a:rPr lang="fr-FR"/>
              <a:t>Flexibilité : Offrir des moyens de traiter différentes erreurs de manière appropriée.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302faa92401_0_100"/>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Interfaces</a:t>
            </a:r>
            <a:endParaRPr/>
          </a:p>
        </p:txBody>
      </p:sp>
      <p:sp>
        <p:nvSpPr>
          <p:cNvPr id="302" name="Google Shape;302;g302faa92401_0_100"/>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Définition : Une interface est un</a:t>
            </a:r>
            <a:r>
              <a:rPr lang="fr-FR"/>
              <a:t> contrat</a:t>
            </a:r>
            <a:r>
              <a:rPr lang="fr-FR"/>
              <a:t> qui définit un ensemble de méthodes qu'une classe doit implémenter sans fournir d'implémentation.</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Les interfaces n'ont pas de corps de méthode, seulement des signatures.</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Les interfaces permettent un héritage multiple, offrant une grande flexibilité dans la c</a:t>
            </a:r>
            <a:r>
              <a:rPr lang="fr-FR"/>
              <a:t>onception.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2aed57810c0_0_266"/>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Le réseau M2I Formation</a:t>
            </a:r>
            <a:endParaRPr/>
          </a:p>
        </p:txBody>
      </p:sp>
      <p:sp>
        <p:nvSpPr>
          <p:cNvPr id="105" name="Google Shape;105;g2aed57810c0_0_266"/>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800"/>
              <a:buNone/>
            </a:pPr>
            <a:r>
              <a:t/>
            </a:r>
            <a:endParaRPr/>
          </a:p>
        </p:txBody>
      </p:sp>
      <p:pic>
        <p:nvPicPr>
          <p:cNvPr id="106" name="Google Shape;106;g2aed57810c0_0_266"/>
          <p:cNvPicPr preferRelativeResize="0"/>
          <p:nvPr/>
        </p:nvPicPr>
        <p:blipFill rotWithShape="1">
          <a:blip r:embed="rId3">
            <a:alphaModFix/>
          </a:blip>
          <a:srcRect b="0" l="0" r="0" t="0"/>
          <a:stretch/>
        </p:blipFill>
        <p:spPr>
          <a:xfrm>
            <a:off x="308125" y="946600"/>
            <a:ext cx="7564549" cy="42845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303fa59fdd0_0_72"/>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Design patterns</a:t>
            </a:r>
            <a:endParaRPr/>
          </a:p>
        </p:txBody>
      </p:sp>
      <p:sp>
        <p:nvSpPr>
          <p:cNvPr id="309" name="Google Shape;309;g303fa59fdd0_0_72"/>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Définition : Un design pattern est une solution réutilisable à un problème courant dans le développement logiciel.</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Les design patterns facilite la conception, améliore la communication entre développeurs et rend le code plus maintenable et évolutif</a:t>
            </a:r>
            <a:r>
              <a:rPr lang="fr-FR"/>
              <a:t>.</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3 catégories de design patterns:</a:t>
            </a:r>
            <a:endParaRPr/>
          </a:p>
          <a:p>
            <a:pPr indent="-330200" lvl="1" marL="914400" rtl="0" algn="l">
              <a:spcBef>
                <a:spcPts val="0"/>
              </a:spcBef>
              <a:spcAft>
                <a:spcPts val="0"/>
              </a:spcAft>
              <a:buSzPts val="1600"/>
              <a:buChar char="○"/>
            </a:pPr>
            <a:r>
              <a:rPr b="1" lang="fr-FR"/>
              <a:t>Patterns de Création</a:t>
            </a:r>
            <a:r>
              <a:rPr lang="fr-FR"/>
              <a:t> : Concernent la manière dont les objets sont créés.</a:t>
            </a:r>
            <a:endParaRPr/>
          </a:p>
          <a:p>
            <a:pPr indent="-330200" lvl="1" marL="914400" rtl="0" algn="l">
              <a:spcBef>
                <a:spcPts val="0"/>
              </a:spcBef>
              <a:spcAft>
                <a:spcPts val="0"/>
              </a:spcAft>
              <a:buSzPts val="1600"/>
              <a:buChar char="○"/>
            </a:pPr>
            <a:r>
              <a:rPr b="1" lang="fr-FR"/>
              <a:t>Patterns Structurels</a:t>
            </a:r>
            <a:r>
              <a:rPr lang="fr-FR"/>
              <a:t> : Concernent la composition des classes et des objets.</a:t>
            </a:r>
            <a:endParaRPr/>
          </a:p>
          <a:p>
            <a:pPr indent="-330200" lvl="1" marL="914400" rtl="0" algn="l">
              <a:spcBef>
                <a:spcPts val="0"/>
              </a:spcBef>
              <a:spcAft>
                <a:spcPts val="0"/>
              </a:spcAft>
              <a:buSzPts val="1600"/>
              <a:buChar char="○"/>
            </a:pPr>
            <a:r>
              <a:rPr b="1" lang="fr-FR"/>
              <a:t>Patterns Comportementaux</a:t>
            </a:r>
            <a:r>
              <a:rPr lang="fr-FR"/>
              <a:t> : Concernent la manière dont les objets interagissent et communiquent.</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Source regroupant les design patterns les plus connus:</a:t>
            </a:r>
            <a:br>
              <a:rPr lang="fr-FR"/>
            </a:br>
            <a:r>
              <a:rPr lang="fr-FR"/>
              <a:t>https://refactoring.guru/fr/design-patterns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2d3829aed58_0_89"/>
          <p:cNvSpPr txBox="1"/>
          <p:nvPr>
            <p:ph type="title"/>
          </p:nvPr>
        </p:nvSpPr>
        <p:spPr>
          <a:xfrm>
            <a:off x="2516895" y="1810025"/>
            <a:ext cx="6127800" cy="47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fr-FR"/>
              <a:t>TP : L’aéroport Charles de Gaulle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2aed57810c0_0_98"/>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TP</a:t>
            </a:r>
            <a:r>
              <a:rPr lang="fr-FR"/>
              <a:t> : L’aéroport Charles de Gaulle</a:t>
            </a:r>
            <a:endParaRPr/>
          </a:p>
        </p:txBody>
      </p:sp>
      <p:sp>
        <p:nvSpPr>
          <p:cNvPr id="322" name="Google Shape;322;g2aed57810c0_0_98"/>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800"/>
              <a:buNone/>
            </a:pPr>
            <a:r>
              <a:rPr lang="fr-FR"/>
              <a:t>Cas pratique: Système de gestion de l’aéroport </a:t>
            </a:r>
            <a:r>
              <a:rPr lang="fr-FR"/>
              <a:t>Charles de Gaulle</a:t>
            </a:r>
            <a:endParaRPr/>
          </a:p>
          <a:p>
            <a:pPr indent="0" lvl="0" marL="0" rtl="0" algn="l">
              <a:lnSpc>
                <a:spcPct val="100000"/>
              </a:lnSpc>
              <a:spcBef>
                <a:spcPts val="360"/>
              </a:spcBef>
              <a:spcAft>
                <a:spcPts val="0"/>
              </a:spcAft>
              <a:buSzPts val="1800"/>
              <a:buNone/>
            </a:pPr>
            <a:r>
              <a:t/>
            </a:r>
            <a:endParaRPr/>
          </a:p>
          <a:p>
            <a:pPr indent="-342900" lvl="0" marL="457200" rtl="0" algn="l">
              <a:lnSpc>
                <a:spcPct val="100000"/>
              </a:lnSpc>
              <a:spcBef>
                <a:spcPts val="360"/>
              </a:spcBef>
              <a:spcAft>
                <a:spcPts val="0"/>
              </a:spcAft>
              <a:buSzPts val="1800"/>
              <a:buChar char="●"/>
            </a:pPr>
            <a:r>
              <a:rPr lang="fr-FR"/>
              <a:t>En temps qu’expert en architecture logiciel vous devez concevoir et présenter une architecture logiciel pour la gestion de l’aéroport Charles de Gaulle</a:t>
            </a:r>
            <a:endParaRPr/>
          </a:p>
          <a:p>
            <a:pPr indent="0" lvl="0" marL="0" rtl="0" algn="l">
              <a:lnSpc>
                <a:spcPct val="100000"/>
              </a:lnSpc>
              <a:spcBef>
                <a:spcPts val="360"/>
              </a:spcBef>
              <a:spcAft>
                <a:spcPts val="0"/>
              </a:spcAft>
              <a:buNone/>
            </a:pPr>
            <a:r>
              <a:t/>
            </a:r>
            <a:endParaRPr/>
          </a:p>
          <a:p>
            <a:pPr indent="-342900" lvl="0" marL="457200" rtl="0" algn="l">
              <a:lnSpc>
                <a:spcPct val="100000"/>
              </a:lnSpc>
              <a:spcBef>
                <a:spcPts val="360"/>
              </a:spcBef>
              <a:spcAft>
                <a:spcPts val="0"/>
              </a:spcAft>
              <a:buSzPts val="1800"/>
              <a:buChar char="●"/>
            </a:pPr>
            <a:r>
              <a:rPr lang="fr-FR"/>
              <a:t>Identifier les classes, leurs propriétés, et méthodes</a:t>
            </a:r>
            <a:endParaRPr/>
          </a:p>
          <a:p>
            <a:pPr indent="-342900" lvl="0" marL="457200" rtl="0" algn="l">
              <a:lnSpc>
                <a:spcPct val="100000"/>
              </a:lnSpc>
              <a:spcBef>
                <a:spcPts val="0"/>
              </a:spcBef>
              <a:spcAft>
                <a:spcPts val="0"/>
              </a:spcAft>
              <a:buSzPts val="1800"/>
              <a:buChar char="●"/>
            </a:pPr>
            <a:r>
              <a:rPr lang="fr-FR"/>
              <a:t>Présentez votre schéma et justifiez vos choix</a:t>
            </a:r>
            <a:endParaRPr/>
          </a:p>
          <a:p>
            <a:pPr indent="-342900" lvl="0" marL="457200" rtl="0" algn="l">
              <a:lnSpc>
                <a:spcPct val="100000"/>
              </a:lnSpc>
              <a:spcBef>
                <a:spcPts val="0"/>
              </a:spcBef>
              <a:spcAft>
                <a:spcPts val="0"/>
              </a:spcAft>
              <a:buSzPts val="1800"/>
              <a:buChar char="●"/>
            </a:pPr>
            <a:r>
              <a:rPr lang="fr-FR"/>
              <a:t>~30 min de préparation</a:t>
            </a:r>
            <a:endParaRPr/>
          </a:p>
          <a:p>
            <a:pPr indent="-342900" lvl="0" marL="457200" rtl="0" algn="l">
              <a:lnSpc>
                <a:spcPct val="100000"/>
              </a:lnSpc>
              <a:spcBef>
                <a:spcPts val="0"/>
              </a:spcBef>
              <a:spcAft>
                <a:spcPts val="0"/>
              </a:spcAft>
              <a:buSzPts val="1800"/>
              <a:buChar char="●"/>
            </a:pPr>
            <a:r>
              <a:rPr lang="fr-FR"/>
              <a:t>~5 min de présentation de votre architecture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2d3829aed58_0_67"/>
          <p:cNvSpPr txBox="1"/>
          <p:nvPr>
            <p:ph type="title"/>
          </p:nvPr>
        </p:nvSpPr>
        <p:spPr>
          <a:xfrm>
            <a:off x="1371525" y="2465150"/>
            <a:ext cx="6382800" cy="803400"/>
          </a:xfrm>
          <a:prstGeom prst="rect">
            <a:avLst/>
          </a:prstGeom>
        </p:spPr>
        <p:txBody>
          <a:bodyPr anchorCtr="0" anchor="t" bIns="45700" lIns="91425" spcFirstLastPara="1" rIns="91425" wrap="square" tIns="45700">
            <a:normAutofit fontScale="90000"/>
          </a:bodyPr>
          <a:lstStyle/>
          <a:p>
            <a:pPr indent="0" lvl="0" marL="0" rtl="0" algn="r">
              <a:spcBef>
                <a:spcPts val="0"/>
              </a:spcBef>
              <a:spcAft>
                <a:spcPts val="0"/>
              </a:spcAft>
              <a:buNone/>
            </a:pPr>
            <a:r>
              <a:rPr lang="fr-FR"/>
              <a:t>Chapitre 3 : </a:t>
            </a:r>
            <a:r>
              <a:rPr lang="fr-FR"/>
              <a:t>Cycles de développement et UML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302faa92401_0_120"/>
          <p:cNvSpPr txBox="1"/>
          <p:nvPr>
            <p:ph type="title"/>
          </p:nvPr>
        </p:nvSpPr>
        <p:spPr>
          <a:xfrm>
            <a:off x="914400" y="276025"/>
            <a:ext cx="7928400" cy="463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Cycles de développement et UML</a:t>
            </a:r>
            <a:endParaRPr sz="2250"/>
          </a:p>
        </p:txBody>
      </p:sp>
      <p:sp>
        <p:nvSpPr>
          <p:cNvPr id="335" name="Google Shape;335;g302faa92401_0_120"/>
          <p:cNvSpPr txBox="1"/>
          <p:nvPr>
            <p:ph idx="1" type="body"/>
          </p:nvPr>
        </p:nvSpPr>
        <p:spPr>
          <a:xfrm>
            <a:off x="304400" y="946525"/>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Quand est-ce qu’il faut faire un diagramme ?</a:t>
            </a:r>
            <a:endParaRPr/>
          </a:p>
          <a:p>
            <a:pPr indent="-342900" lvl="0" marL="457200" rtl="0" algn="l">
              <a:spcBef>
                <a:spcPts val="0"/>
              </a:spcBef>
              <a:spcAft>
                <a:spcPts val="0"/>
              </a:spcAft>
              <a:buSzPts val="1800"/>
              <a:buChar char="●"/>
            </a:pPr>
            <a:r>
              <a:rPr lang="fr-FR"/>
              <a:t>Quand est-ce qu’il faut le mettre à jour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2d3829aed58_0_60"/>
          <p:cNvSpPr txBox="1"/>
          <p:nvPr>
            <p:ph type="title"/>
          </p:nvPr>
        </p:nvSpPr>
        <p:spPr>
          <a:xfrm>
            <a:off x="914400" y="276025"/>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Cycles de développement et UML</a:t>
            </a:r>
            <a:br>
              <a:rPr lang="fr-FR"/>
            </a:br>
            <a:r>
              <a:rPr lang="fr-FR" sz="2250"/>
              <a:t>Cycle en V et UML</a:t>
            </a:r>
            <a:endParaRPr sz="2250"/>
          </a:p>
        </p:txBody>
      </p:sp>
      <p:sp>
        <p:nvSpPr>
          <p:cNvPr id="342" name="Google Shape;342;g2d3829aed58_0_60"/>
          <p:cNvSpPr txBox="1"/>
          <p:nvPr>
            <p:ph idx="1" type="body"/>
          </p:nvPr>
        </p:nvSpPr>
        <p:spPr>
          <a:xfrm>
            <a:off x="280675" y="2464000"/>
            <a:ext cx="3847800" cy="1327800"/>
          </a:xfrm>
          <a:prstGeom prst="rect">
            <a:avLst/>
          </a:prstGeom>
          <a:noFill/>
          <a:ln>
            <a:noFill/>
          </a:ln>
        </p:spPr>
        <p:txBody>
          <a:bodyPr anchorCtr="0" anchor="t" bIns="45700" lIns="91425" spcFirstLastPara="1" rIns="91425" wrap="square" tIns="45700">
            <a:normAutofit/>
          </a:bodyPr>
          <a:lstStyle/>
          <a:p>
            <a:pPr indent="-317500" lvl="0" marL="457200" rtl="0" algn="l">
              <a:spcBef>
                <a:spcPts val="360"/>
              </a:spcBef>
              <a:spcAft>
                <a:spcPts val="0"/>
              </a:spcAft>
              <a:buSzPts val="1400"/>
              <a:buChar char="●"/>
            </a:pPr>
            <a:r>
              <a:rPr lang="fr-FR" sz="1400"/>
              <a:t>Durant la phase de spécification</a:t>
            </a:r>
            <a:endParaRPr sz="1400"/>
          </a:p>
          <a:p>
            <a:pPr indent="457200" lvl="0" marL="0" rtl="0" algn="l">
              <a:spcBef>
                <a:spcPts val="360"/>
              </a:spcBef>
              <a:spcAft>
                <a:spcPts val="0"/>
              </a:spcAft>
              <a:buNone/>
            </a:pPr>
            <a:r>
              <a:rPr lang="fr-FR" sz="1400"/>
              <a:t>Jusqu’à la conception détaillée</a:t>
            </a:r>
            <a:br>
              <a:rPr lang="fr-FR" sz="1400"/>
            </a:br>
            <a:r>
              <a:rPr lang="fr-FR" sz="1400"/>
              <a:t>	L’UML propose différentes manière</a:t>
            </a:r>
            <a:endParaRPr sz="1400"/>
          </a:p>
          <a:p>
            <a:pPr indent="457200" lvl="0" marL="0" rtl="0" algn="l">
              <a:spcBef>
                <a:spcPts val="360"/>
              </a:spcBef>
              <a:spcAft>
                <a:spcPts val="0"/>
              </a:spcAft>
              <a:buNone/>
            </a:pPr>
            <a:r>
              <a:rPr lang="fr-FR" sz="1400"/>
              <a:t>de schématiser en fonction des besoins</a:t>
            </a:r>
            <a:endParaRPr sz="1400"/>
          </a:p>
        </p:txBody>
      </p:sp>
      <p:pic>
        <p:nvPicPr>
          <p:cNvPr id="343" name="Google Shape;343;g2d3829aed58_0_60"/>
          <p:cNvPicPr preferRelativeResize="0"/>
          <p:nvPr/>
        </p:nvPicPr>
        <p:blipFill>
          <a:blip r:embed="rId3">
            <a:alphaModFix/>
          </a:blip>
          <a:stretch>
            <a:fillRect/>
          </a:stretch>
        </p:blipFill>
        <p:spPr>
          <a:xfrm>
            <a:off x="3135423" y="1003425"/>
            <a:ext cx="6008576" cy="38932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303fa59fdd0_0_90"/>
          <p:cNvSpPr txBox="1"/>
          <p:nvPr>
            <p:ph type="title"/>
          </p:nvPr>
        </p:nvSpPr>
        <p:spPr>
          <a:xfrm>
            <a:off x="914400" y="276025"/>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Cycles de développement et UML</a:t>
            </a:r>
            <a:br>
              <a:rPr lang="fr-FR"/>
            </a:br>
            <a:r>
              <a:rPr lang="fr-FR" sz="2250"/>
              <a:t>Développement Itératif</a:t>
            </a:r>
            <a:r>
              <a:rPr lang="fr-FR" sz="2250"/>
              <a:t> et UML</a:t>
            </a:r>
            <a:endParaRPr sz="2250"/>
          </a:p>
        </p:txBody>
      </p:sp>
      <p:pic>
        <p:nvPicPr>
          <p:cNvPr id="350" name="Google Shape;350;g303fa59fdd0_0_90"/>
          <p:cNvPicPr preferRelativeResize="0"/>
          <p:nvPr/>
        </p:nvPicPr>
        <p:blipFill>
          <a:blip r:embed="rId3">
            <a:alphaModFix/>
          </a:blip>
          <a:stretch>
            <a:fillRect/>
          </a:stretch>
        </p:blipFill>
        <p:spPr>
          <a:xfrm>
            <a:off x="1861675" y="2481225"/>
            <a:ext cx="5420751" cy="3097550"/>
          </a:xfrm>
          <a:prstGeom prst="rect">
            <a:avLst/>
          </a:prstGeom>
          <a:noFill/>
          <a:ln>
            <a:noFill/>
          </a:ln>
        </p:spPr>
      </p:pic>
      <p:sp>
        <p:nvSpPr>
          <p:cNvPr id="351" name="Google Shape;351;g303fa59fdd0_0_90"/>
          <p:cNvSpPr txBox="1"/>
          <p:nvPr>
            <p:ph idx="1" type="body"/>
          </p:nvPr>
        </p:nvSpPr>
        <p:spPr>
          <a:xfrm>
            <a:off x="304400" y="946599"/>
            <a:ext cx="8535300" cy="2690700"/>
          </a:xfrm>
          <a:prstGeom prst="rect">
            <a:avLst/>
          </a:prstGeom>
          <a:noFill/>
          <a:ln>
            <a:noFill/>
          </a:ln>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Modélisation continue : UML permet de mettre à jour les modèles à chaque itération pour refléter l'évolution des exigences.</a:t>
            </a:r>
            <a:endParaRPr/>
          </a:p>
          <a:p>
            <a:pPr indent="0" lvl="0" marL="0" rtl="0" algn="l">
              <a:spcBef>
                <a:spcPts val="360"/>
              </a:spcBef>
              <a:spcAft>
                <a:spcPts val="0"/>
              </a:spcAft>
              <a:buClr>
                <a:schemeClr val="dk1"/>
              </a:buClr>
              <a:buSzPts val="1100"/>
              <a:buFont typeface="Arial"/>
              <a:buNone/>
            </a:pPr>
            <a:r>
              <a:t/>
            </a:r>
            <a:endParaRPr/>
          </a:p>
          <a:p>
            <a:pPr indent="-342900" lvl="0" marL="457200" rtl="0" algn="l">
              <a:spcBef>
                <a:spcPts val="360"/>
              </a:spcBef>
              <a:spcAft>
                <a:spcPts val="0"/>
              </a:spcAft>
              <a:buSzPts val="1800"/>
              <a:buChar char="●"/>
            </a:pPr>
            <a:r>
              <a:rPr lang="fr-FR"/>
              <a:t>Support à la communication : Facilite les discussions entre équipes de développement et parties prenantes tout au long du projet.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aed57810c0_0_50"/>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Concepts de base et UML</a:t>
            </a:r>
            <a:r>
              <a:rPr lang="fr-FR"/>
              <a:t> : ce qu’il faut retenir</a:t>
            </a:r>
            <a:endParaRPr/>
          </a:p>
        </p:txBody>
      </p:sp>
      <p:sp>
        <p:nvSpPr>
          <p:cNvPr id="358" name="Google Shape;358;g2aed57810c0_0_50"/>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lnSpcReduction="10000"/>
          </a:bodyPr>
          <a:lstStyle/>
          <a:p>
            <a:pPr indent="-342900" lvl="0" marL="457200" rtl="0" algn="l">
              <a:spcBef>
                <a:spcPts val="360"/>
              </a:spcBef>
              <a:spcAft>
                <a:spcPts val="0"/>
              </a:spcAft>
              <a:buSzPts val="1800"/>
              <a:buChar char="●"/>
            </a:pPr>
            <a:r>
              <a:rPr lang="fr-FR"/>
              <a:t>Les apports de l'UML :</a:t>
            </a:r>
            <a:endParaRPr/>
          </a:p>
          <a:p>
            <a:pPr indent="-330200" lvl="1" marL="914400" rtl="0" algn="l">
              <a:spcBef>
                <a:spcPts val="0"/>
              </a:spcBef>
              <a:spcAft>
                <a:spcPts val="0"/>
              </a:spcAft>
              <a:buSzPts val="1600"/>
              <a:buChar char="○"/>
            </a:pPr>
            <a:r>
              <a:rPr lang="fr-FR"/>
              <a:t>Standardisation de la modélisation des systèmes logiciels</a:t>
            </a:r>
            <a:endParaRPr/>
          </a:p>
          <a:p>
            <a:pPr indent="-330200" lvl="1" marL="914400" rtl="0" algn="l">
              <a:spcBef>
                <a:spcPts val="0"/>
              </a:spcBef>
              <a:spcAft>
                <a:spcPts val="0"/>
              </a:spcAft>
              <a:buSzPts val="1600"/>
              <a:buChar char="○"/>
            </a:pPr>
            <a:r>
              <a:rPr lang="fr-FR"/>
              <a:t>Version 2 d'UML et ses nouvelles fonctionnalités</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Difficultés du développement logiciel :</a:t>
            </a:r>
            <a:endParaRPr/>
          </a:p>
          <a:p>
            <a:pPr indent="-330200" lvl="1" marL="914400" rtl="0" algn="l">
              <a:spcBef>
                <a:spcPts val="0"/>
              </a:spcBef>
              <a:spcAft>
                <a:spcPts val="0"/>
              </a:spcAft>
              <a:buSzPts val="1600"/>
              <a:buChar char="○"/>
            </a:pPr>
            <a:r>
              <a:rPr lang="fr-FR"/>
              <a:t>Complexité croissante des systèmes</a:t>
            </a:r>
            <a:endParaRPr/>
          </a:p>
          <a:p>
            <a:pPr indent="-330200" lvl="1" marL="914400" rtl="0" algn="l">
              <a:spcBef>
                <a:spcPts val="0"/>
              </a:spcBef>
              <a:spcAft>
                <a:spcPts val="0"/>
              </a:spcAft>
              <a:buSzPts val="1600"/>
              <a:buChar char="○"/>
            </a:pPr>
            <a:r>
              <a:rPr lang="fr-FR"/>
              <a:t>Importance d'une structure claire</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Concepts fondamentaux de l'approche objet :</a:t>
            </a:r>
            <a:endParaRPr/>
          </a:p>
          <a:p>
            <a:pPr indent="-330200" lvl="1" marL="914400" rtl="0" algn="l">
              <a:spcBef>
                <a:spcPts val="0"/>
              </a:spcBef>
              <a:spcAft>
                <a:spcPts val="0"/>
              </a:spcAft>
              <a:buSzPts val="1600"/>
              <a:buChar char="○"/>
            </a:pPr>
            <a:r>
              <a:rPr lang="fr-FR"/>
              <a:t>Classes et objets : notions de base</a:t>
            </a:r>
            <a:endParaRPr/>
          </a:p>
          <a:p>
            <a:pPr indent="-330200" lvl="1" marL="914400" rtl="0" algn="l">
              <a:spcBef>
                <a:spcPts val="0"/>
              </a:spcBef>
              <a:spcAft>
                <a:spcPts val="0"/>
              </a:spcAft>
              <a:buSzPts val="1600"/>
              <a:buChar char="○"/>
            </a:pPr>
            <a:r>
              <a:rPr lang="fr-FR"/>
              <a:t>Relations entre classes (généralisation, hiérarchies)</a:t>
            </a:r>
            <a:endParaRPr/>
          </a:p>
          <a:p>
            <a:pPr indent="-330200" lvl="1" marL="914400" rtl="0" algn="l">
              <a:spcBef>
                <a:spcPts val="0"/>
              </a:spcBef>
              <a:spcAft>
                <a:spcPts val="0"/>
              </a:spcAft>
              <a:buSzPts val="1600"/>
              <a:buChar char="○"/>
            </a:pPr>
            <a:r>
              <a:rPr lang="fr-FR"/>
              <a:t>Polymorphisme, interfaces, exceptions</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Développement logiciel structuré :</a:t>
            </a:r>
            <a:endParaRPr/>
          </a:p>
          <a:p>
            <a:pPr indent="-330200" lvl="1" marL="914400" rtl="0" algn="l">
              <a:spcBef>
                <a:spcPts val="0"/>
              </a:spcBef>
              <a:spcAft>
                <a:spcPts val="0"/>
              </a:spcAft>
              <a:buSzPts val="1600"/>
              <a:buChar char="○"/>
            </a:pPr>
            <a:r>
              <a:rPr lang="fr-FR"/>
              <a:t>Comparaison entre approche procédurale et approche objet</a:t>
            </a:r>
            <a:endParaRPr/>
          </a:p>
          <a:p>
            <a:pPr indent="-330200" lvl="1" marL="914400" rtl="0" algn="l">
              <a:spcBef>
                <a:spcPts val="0"/>
              </a:spcBef>
              <a:spcAft>
                <a:spcPts val="0"/>
              </a:spcAft>
              <a:buSzPts val="1600"/>
              <a:buChar char="○"/>
            </a:pPr>
            <a:r>
              <a:rPr lang="fr-FR"/>
              <a:t>Importance des cycles de développement (Cycle en V, itératif)</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2aed57810c0_0_56"/>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UML et aux concepts objets</a:t>
            </a:r>
            <a:r>
              <a:rPr lang="fr-FR"/>
              <a:t> : bonnes pratiques</a:t>
            </a:r>
            <a:endParaRPr/>
          </a:p>
        </p:txBody>
      </p:sp>
      <p:sp>
        <p:nvSpPr>
          <p:cNvPr id="365" name="Google Shape;365;g2aed57810c0_0_56"/>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SzPts val="1800"/>
              <a:buChar char="●"/>
            </a:pPr>
            <a:r>
              <a:rPr lang="fr-FR"/>
              <a:t>Faites preuves d’empathie ! C’est en </a:t>
            </a:r>
            <a:r>
              <a:rPr lang="fr-FR"/>
              <a:t>comprenant</a:t>
            </a:r>
            <a:r>
              <a:rPr lang="fr-FR"/>
              <a:t> les besoins que vous développerez les meilleurs systèmes</a:t>
            </a:r>
            <a:endParaRPr/>
          </a:p>
          <a:p>
            <a:pPr indent="0" lvl="0" marL="0" rtl="0" algn="l">
              <a:lnSpc>
                <a:spcPct val="100000"/>
              </a:lnSpc>
              <a:spcBef>
                <a:spcPts val="360"/>
              </a:spcBef>
              <a:spcAft>
                <a:spcPts val="0"/>
              </a:spcAft>
              <a:buNone/>
            </a:pPr>
            <a:r>
              <a:t/>
            </a:r>
            <a:endParaRPr/>
          </a:p>
          <a:p>
            <a:pPr indent="-342900" lvl="0" marL="457200" rtl="0" algn="l">
              <a:spcBef>
                <a:spcPts val="360"/>
              </a:spcBef>
              <a:spcAft>
                <a:spcPts val="0"/>
              </a:spcAft>
              <a:buSzPts val="1800"/>
              <a:buChar char="●"/>
            </a:pPr>
            <a:r>
              <a:rPr lang="fr-FR"/>
              <a:t>Le passage de la réalité à l'abstraction est la clé de la modélisation objet. En identifiant des objets réels, vous transformez des besoins métier en entités programmatiques</a:t>
            </a:r>
            <a:endParaRPr/>
          </a:p>
          <a:p>
            <a:pPr indent="0" lvl="0" marL="0" rtl="0" algn="l">
              <a:lnSpc>
                <a:spcPct val="100000"/>
              </a:lnSpc>
              <a:spcBef>
                <a:spcPts val="360"/>
              </a:spcBef>
              <a:spcAft>
                <a:spcPts val="0"/>
              </a:spcAft>
              <a:buSzPts val="1800"/>
              <a:buNone/>
            </a:pPr>
            <a:r>
              <a:t/>
            </a:r>
            <a:endParaRPr i="1" sz="1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2aed57810c0_0_62"/>
          <p:cNvSpPr txBox="1"/>
          <p:nvPr>
            <p:ph type="title"/>
          </p:nvPr>
        </p:nvSpPr>
        <p:spPr>
          <a:xfrm>
            <a:off x="914400" y="276021"/>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100000"/>
              <a:buNone/>
            </a:pPr>
            <a:r>
              <a:rPr lang="fr-FR"/>
              <a:t>UML et aux concepts objets</a:t>
            </a:r>
            <a:r>
              <a:rPr lang="fr-FR"/>
              <a:t> : les conseils du formateur</a:t>
            </a:r>
            <a:endParaRPr/>
          </a:p>
        </p:txBody>
      </p:sp>
      <p:sp>
        <p:nvSpPr>
          <p:cNvPr id="372" name="Google Shape;372;g2aed57810c0_0_62"/>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SzPts val="1800"/>
              <a:buChar char="●"/>
            </a:pPr>
            <a:r>
              <a:rPr lang="fr-FR"/>
              <a:t>Prendre le problème sous tous les angles apporte une vision complète d’un système / Pensez à faire plusieurs itérations d’un même schéma afin de voir les différences et choisir la meilleur option !</a:t>
            </a:r>
            <a:endParaRPr i="1"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2aed57810c0_0_273"/>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Le groupe M2I</a:t>
            </a:r>
            <a:endParaRPr/>
          </a:p>
        </p:txBody>
      </p:sp>
      <p:sp>
        <p:nvSpPr>
          <p:cNvPr id="113" name="Google Shape;113;g2aed57810c0_0_273"/>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rgbClr val="222222"/>
              </a:buClr>
              <a:buSzPts val="1800"/>
              <a:buChar char="●"/>
            </a:pPr>
            <a:r>
              <a:rPr lang="fr-FR">
                <a:solidFill>
                  <a:srgbClr val="222222"/>
                </a:solidFill>
                <a:highlight>
                  <a:srgbClr val="FFFFFF"/>
                </a:highlight>
              </a:rPr>
              <a:t>Le groupe M2i est leader de la formation IT, Digital et Management en France depuis plus de 35 ans.</a:t>
            </a:r>
            <a:endParaRPr>
              <a:solidFill>
                <a:srgbClr val="222222"/>
              </a:solidFill>
              <a:highlight>
                <a:srgbClr val="FFFFFF"/>
              </a:highlight>
            </a:endParaRPr>
          </a:p>
          <a:p>
            <a:pPr indent="-342900" lvl="0" marL="457200" rtl="0" algn="l">
              <a:lnSpc>
                <a:spcPct val="100000"/>
              </a:lnSpc>
              <a:spcBef>
                <a:spcPts val="0"/>
              </a:spcBef>
              <a:spcAft>
                <a:spcPts val="0"/>
              </a:spcAft>
              <a:buClr>
                <a:srgbClr val="222222"/>
              </a:buClr>
              <a:buSzPts val="1800"/>
              <a:buChar char="●"/>
            </a:pPr>
            <a:r>
              <a:rPr lang="fr-FR">
                <a:solidFill>
                  <a:srgbClr val="222222"/>
                </a:solidFill>
                <a:highlight>
                  <a:srgbClr val="FFFFFF"/>
                </a:highlight>
              </a:rPr>
              <a:t>L’engagement pour la qualité en étant certifié Qualiopi et Datadock.</a:t>
            </a:r>
            <a:endParaRPr>
              <a:solidFill>
                <a:srgbClr val="222222"/>
              </a:solidFill>
              <a:highlight>
                <a:srgbClr val="FFFFFF"/>
              </a:highlight>
            </a:endParaRPr>
          </a:p>
          <a:p>
            <a:pPr indent="-342900" lvl="0" marL="457200" rtl="0" algn="l">
              <a:lnSpc>
                <a:spcPct val="100000"/>
              </a:lnSpc>
              <a:spcBef>
                <a:spcPts val="0"/>
              </a:spcBef>
              <a:spcAft>
                <a:spcPts val="0"/>
              </a:spcAft>
              <a:buClr>
                <a:srgbClr val="222222"/>
              </a:buClr>
              <a:buSzPts val="1800"/>
              <a:buChar char="●"/>
            </a:pPr>
            <a:r>
              <a:rPr lang="fr-FR">
                <a:solidFill>
                  <a:srgbClr val="222222"/>
                </a:solidFill>
                <a:highlight>
                  <a:srgbClr val="FFFFFF"/>
                </a:highlight>
              </a:rPr>
              <a:t>Plus de 300 collaborateurs dédiés à la montée en compétences de votre capital humain.</a:t>
            </a:r>
            <a:endParaRPr>
              <a:solidFill>
                <a:srgbClr val="222222"/>
              </a:solidFill>
              <a:highlight>
                <a:srgbClr val="FFFFFF"/>
              </a:highlight>
            </a:endParaRPr>
          </a:p>
          <a:p>
            <a:pPr indent="-342900" lvl="0" marL="457200" rtl="0" algn="l">
              <a:lnSpc>
                <a:spcPct val="100000"/>
              </a:lnSpc>
              <a:spcBef>
                <a:spcPts val="0"/>
              </a:spcBef>
              <a:spcAft>
                <a:spcPts val="0"/>
              </a:spcAft>
              <a:buClr>
                <a:srgbClr val="222222"/>
              </a:buClr>
              <a:buSzPts val="1800"/>
              <a:buChar char="●"/>
            </a:pPr>
            <a:r>
              <a:rPr lang="fr-FR">
                <a:solidFill>
                  <a:srgbClr val="222222"/>
                </a:solidFill>
                <a:highlight>
                  <a:srgbClr val="FFFFFF"/>
                </a:highlight>
              </a:rPr>
              <a:t>Le catalogue M2I : </a:t>
            </a:r>
            <a:r>
              <a:rPr lang="fr-FR" u="sng">
                <a:solidFill>
                  <a:schemeClr val="hlink"/>
                </a:solidFill>
                <a:highlight>
                  <a:srgbClr val="FFFFFF"/>
                </a:highlight>
                <a:hlinkClick r:id="rId3"/>
              </a:rPr>
              <a:t>https://www.m2iformation.fr/catalogues/</a:t>
            </a:r>
            <a:endParaRPr>
              <a:solidFill>
                <a:srgbClr val="222222"/>
              </a:solidFill>
              <a:highlight>
                <a:srgbClr val="FFFFFF"/>
              </a:highlight>
            </a:endParaRPr>
          </a:p>
          <a:p>
            <a:pPr indent="-342900" lvl="0" marL="457200" rtl="0" algn="l">
              <a:lnSpc>
                <a:spcPct val="100000"/>
              </a:lnSpc>
              <a:spcBef>
                <a:spcPts val="0"/>
              </a:spcBef>
              <a:spcAft>
                <a:spcPts val="0"/>
              </a:spcAft>
              <a:buClr>
                <a:srgbClr val="222222"/>
              </a:buClr>
              <a:buSzPts val="1800"/>
              <a:buChar char="●"/>
            </a:pPr>
            <a:r>
              <a:rPr lang="fr-FR">
                <a:solidFill>
                  <a:srgbClr val="222222"/>
                </a:solidFill>
                <a:highlight>
                  <a:srgbClr val="FFFFFF"/>
                </a:highlight>
              </a:rPr>
              <a:t>Engagement vers la féminisation du numérique : </a:t>
            </a:r>
            <a:r>
              <a:rPr lang="fr-FR" u="sng">
                <a:solidFill>
                  <a:schemeClr val="hlink"/>
                </a:solidFill>
                <a:highlight>
                  <a:srgbClr val="FFFFFF"/>
                </a:highlight>
                <a:hlinkClick r:id="rId4"/>
              </a:rPr>
              <a:t>https://www.m2iformation.fr/numerique-au-feminin/</a:t>
            </a:r>
            <a:endParaRPr>
              <a:solidFill>
                <a:srgbClr val="222222"/>
              </a:solidFill>
              <a:highlight>
                <a:srgbClr val="FFFFFF"/>
              </a:highlight>
            </a:endParaRPr>
          </a:p>
          <a:p>
            <a:pPr indent="-342900" lvl="0" marL="457200" rtl="0" algn="l">
              <a:lnSpc>
                <a:spcPct val="100000"/>
              </a:lnSpc>
              <a:spcBef>
                <a:spcPts val="0"/>
              </a:spcBef>
              <a:spcAft>
                <a:spcPts val="0"/>
              </a:spcAft>
              <a:buClr>
                <a:srgbClr val="222222"/>
              </a:buClr>
              <a:buSzPts val="1800"/>
              <a:buChar char="●"/>
            </a:pPr>
            <a:r>
              <a:rPr lang="fr-FR">
                <a:solidFill>
                  <a:srgbClr val="222222"/>
                </a:solidFill>
                <a:highlight>
                  <a:srgbClr val="FFFFFF"/>
                </a:highlight>
              </a:rPr>
              <a:t>La démarche qualité : </a:t>
            </a:r>
            <a:r>
              <a:rPr lang="fr-FR" u="sng">
                <a:solidFill>
                  <a:schemeClr val="hlink"/>
                </a:solidFill>
                <a:highlight>
                  <a:srgbClr val="FFFFFF"/>
                </a:highlight>
                <a:hlinkClick r:id="rId5"/>
              </a:rPr>
              <a:t>https://www.m2iformation.fr/demarche-qualite/</a:t>
            </a:r>
            <a:endParaRPr>
              <a:solidFill>
                <a:srgbClr val="222222"/>
              </a:solidFill>
              <a:highlight>
                <a:srgbClr val="FFFFFF"/>
              </a:highlight>
            </a:endParaRPr>
          </a:p>
          <a:p>
            <a:pPr indent="0" lvl="0" marL="0" rtl="0" algn="l">
              <a:lnSpc>
                <a:spcPct val="100000"/>
              </a:lnSpc>
              <a:spcBef>
                <a:spcPts val="360"/>
              </a:spcBef>
              <a:spcAft>
                <a:spcPts val="0"/>
              </a:spcAft>
              <a:buSzPts val="1800"/>
              <a:buNone/>
            </a:pPr>
            <a:r>
              <a:t/>
            </a:r>
            <a:endParaRPr>
              <a:solidFill>
                <a:srgbClr val="222222"/>
              </a:solidFill>
              <a:highlight>
                <a:srgbClr val="FFFFFF"/>
              </a:highlight>
              <a:latin typeface="Arial"/>
              <a:ea typeface="Arial"/>
              <a:cs typeface="Arial"/>
              <a:sym typeface="Arial"/>
            </a:endParaRPr>
          </a:p>
          <a:p>
            <a:pPr indent="0" lvl="0" marL="0" rtl="0" algn="l">
              <a:lnSpc>
                <a:spcPct val="100000"/>
              </a:lnSpc>
              <a:spcBef>
                <a:spcPts val="360"/>
              </a:spcBef>
              <a:spcAft>
                <a:spcPts val="0"/>
              </a:spcAft>
              <a:buSzPts val="1800"/>
              <a:buNone/>
            </a:pPr>
            <a:r>
              <a:t/>
            </a:r>
            <a:endParaRPr>
              <a:solidFill>
                <a:srgbClr val="222222"/>
              </a:solidFill>
              <a:highlight>
                <a:srgbClr val="FFFFFF"/>
              </a:highlight>
              <a:latin typeface="Arial"/>
              <a:ea typeface="Arial"/>
              <a:cs typeface="Arial"/>
              <a:sym typeface="Arial"/>
            </a:endParaRPr>
          </a:p>
          <a:p>
            <a:pPr indent="0" lvl="0" marL="0" rtl="0" algn="l">
              <a:lnSpc>
                <a:spcPct val="100000"/>
              </a:lnSpc>
              <a:spcBef>
                <a:spcPts val="360"/>
              </a:spcBef>
              <a:spcAft>
                <a:spcPts val="0"/>
              </a:spcAft>
              <a:buSzPts val="1800"/>
              <a:buNone/>
            </a:pPr>
            <a:r>
              <a:t/>
            </a:r>
            <a:endParaRPr i="1" sz="1400">
              <a:solidFill>
                <a:srgbClr val="222222"/>
              </a:solidFill>
              <a:highlight>
                <a:srgbClr val="FFFFFF"/>
              </a:highlight>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2d3829aed58_0_156"/>
          <p:cNvSpPr txBox="1"/>
          <p:nvPr>
            <p:ph idx="1" type="subTitle"/>
          </p:nvPr>
        </p:nvSpPr>
        <p:spPr>
          <a:xfrm>
            <a:off x="5334175" y="3219125"/>
            <a:ext cx="3263400" cy="341400"/>
          </a:xfrm>
          <a:prstGeom prst="rect">
            <a:avLst/>
          </a:prstGeom>
        </p:spPr>
        <p:txBody>
          <a:bodyPr anchorCtr="0" anchor="t" bIns="91425" lIns="0" spcFirstLastPara="1" rIns="0" wrap="square" tIns="91425">
            <a:noAutofit/>
          </a:bodyPr>
          <a:lstStyle/>
          <a:p>
            <a:pPr indent="0" lvl="0" marL="0" rtl="0" algn="l">
              <a:lnSpc>
                <a:spcPct val="60000"/>
              </a:lnSpc>
              <a:spcBef>
                <a:spcPts val="0"/>
              </a:spcBef>
              <a:spcAft>
                <a:spcPts val="0"/>
              </a:spcAft>
              <a:buClr>
                <a:schemeClr val="dk1"/>
              </a:buClr>
              <a:buSzPts val="1018"/>
              <a:buFont typeface="Arial"/>
              <a:buNone/>
            </a:pPr>
            <a:r>
              <a:rPr lang="fr-FR">
                <a:solidFill>
                  <a:schemeClr val="lt1"/>
                </a:solidFill>
                <a:latin typeface="Montserrat"/>
                <a:ea typeface="Montserrat"/>
                <a:cs typeface="Montserrat"/>
                <a:sym typeface="Montserrat"/>
              </a:rPr>
              <a:t>08/10/2024</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2d3829aed58_0_97"/>
          <p:cNvSpPr txBox="1"/>
          <p:nvPr>
            <p:ph type="title"/>
          </p:nvPr>
        </p:nvSpPr>
        <p:spPr>
          <a:xfrm>
            <a:off x="914400" y="276020"/>
            <a:ext cx="7928400" cy="67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160"/>
              <a:buNone/>
            </a:pPr>
            <a:r>
              <a:rPr lang="fr-FR" sz="2360"/>
              <a:t>Jour 2 : </a:t>
            </a:r>
            <a:r>
              <a:rPr lang="fr-FR" sz="2360"/>
              <a:t>Exploration des diagrammes UML et cas d'utilisation</a:t>
            </a:r>
            <a:endParaRPr sz="2360"/>
          </a:p>
        </p:txBody>
      </p:sp>
      <p:sp>
        <p:nvSpPr>
          <p:cNvPr id="385" name="Google Shape;385;g2d3829aed58_0_97"/>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fr-FR"/>
              <a:t>Introduction aux familles de diagrammes</a:t>
            </a:r>
            <a:endParaRPr/>
          </a:p>
          <a:p>
            <a:pPr indent="-342900" lvl="0" marL="457200" rtl="0" algn="l">
              <a:spcBef>
                <a:spcPts val="0"/>
              </a:spcBef>
              <a:spcAft>
                <a:spcPts val="0"/>
              </a:spcAft>
              <a:buSzPts val="1800"/>
              <a:buChar char="●"/>
            </a:pPr>
            <a:r>
              <a:rPr lang="fr-FR"/>
              <a:t>Les éléments syntaxiques UML</a:t>
            </a:r>
            <a:endParaRPr/>
          </a:p>
          <a:p>
            <a:pPr indent="-342900" lvl="0" marL="457200" rtl="0" algn="l">
              <a:spcBef>
                <a:spcPts val="0"/>
              </a:spcBef>
              <a:spcAft>
                <a:spcPts val="0"/>
              </a:spcAft>
              <a:buSzPts val="1800"/>
              <a:buChar char="●"/>
            </a:pPr>
            <a:r>
              <a:rPr lang="fr-FR"/>
              <a:t>Les relations UML</a:t>
            </a:r>
            <a:endParaRPr/>
          </a:p>
          <a:p>
            <a:pPr indent="-342900" lvl="0" marL="457200" rtl="0" algn="l">
              <a:spcBef>
                <a:spcPts val="0"/>
              </a:spcBef>
              <a:spcAft>
                <a:spcPts val="0"/>
              </a:spcAft>
              <a:buSzPts val="1800"/>
              <a:buChar char="●"/>
            </a:pPr>
            <a:r>
              <a:rPr lang="fr-FR"/>
              <a:t>Définition et rôle des cas d’utilisations</a:t>
            </a:r>
            <a:endParaRPr/>
          </a:p>
          <a:p>
            <a:pPr indent="-330200" lvl="1" marL="914400" rtl="0" algn="l">
              <a:spcBef>
                <a:spcPts val="0"/>
              </a:spcBef>
              <a:spcAft>
                <a:spcPts val="0"/>
              </a:spcAft>
              <a:buSzPts val="1600"/>
              <a:buChar char="○"/>
            </a:pPr>
            <a:r>
              <a:rPr lang="fr-FR"/>
              <a:t>Diagramme de cas d’usage</a:t>
            </a:r>
            <a:endParaRPr/>
          </a:p>
          <a:p>
            <a:pPr indent="-342900" lvl="0" marL="457200" rtl="0" algn="l">
              <a:spcBef>
                <a:spcPts val="0"/>
              </a:spcBef>
              <a:spcAft>
                <a:spcPts val="0"/>
              </a:spcAft>
              <a:buSzPts val="1800"/>
              <a:buChar char="●"/>
            </a:pPr>
            <a:r>
              <a:rPr lang="fr-FR"/>
              <a:t>Travaux pratiques (première partie)</a:t>
            </a:r>
            <a:endParaRPr/>
          </a:p>
          <a:p>
            <a:pPr indent="-342900" lvl="0" marL="457200" rtl="0" algn="l">
              <a:spcBef>
                <a:spcPts val="0"/>
              </a:spcBef>
              <a:spcAft>
                <a:spcPts val="0"/>
              </a:spcAft>
              <a:buSzPts val="1800"/>
              <a:buChar char="●"/>
            </a:pPr>
            <a:r>
              <a:rPr lang="fr-FR"/>
              <a:t>Les Diagrammes structurels UML</a:t>
            </a:r>
            <a:endParaRPr/>
          </a:p>
          <a:p>
            <a:pPr indent="-330200" lvl="1" marL="914400" rtl="0" algn="l">
              <a:spcBef>
                <a:spcPts val="0"/>
              </a:spcBef>
              <a:spcAft>
                <a:spcPts val="0"/>
              </a:spcAft>
              <a:buSzPts val="1600"/>
              <a:buChar char="○"/>
            </a:pPr>
            <a:r>
              <a:rPr lang="fr-FR"/>
              <a:t>Diagramme de classe</a:t>
            </a:r>
            <a:endParaRPr/>
          </a:p>
          <a:p>
            <a:pPr indent="-330200" lvl="1" marL="914400" rtl="0" algn="l">
              <a:spcBef>
                <a:spcPts val="0"/>
              </a:spcBef>
              <a:spcAft>
                <a:spcPts val="0"/>
              </a:spcAft>
              <a:buSzPts val="1600"/>
              <a:buChar char="○"/>
            </a:pPr>
            <a:r>
              <a:rPr lang="fr-FR"/>
              <a:t>Diagramme d’objets</a:t>
            </a:r>
            <a:endParaRPr/>
          </a:p>
          <a:p>
            <a:pPr indent="-330200" lvl="1" marL="914400" rtl="0" algn="l">
              <a:spcBef>
                <a:spcPts val="0"/>
              </a:spcBef>
              <a:spcAft>
                <a:spcPts val="0"/>
              </a:spcAft>
              <a:buSzPts val="1600"/>
              <a:buChar char="○"/>
            </a:pPr>
            <a:r>
              <a:rPr lang="fr-FR"/>
              <a:t>Diagramme de composants</a:t>
            </a:r>
            <a:endParaRPr/>
          </a:p>
          <a:p>
            <a:pPr indent="-330200" lvl="1" marL="914400" rtl="0" algn="l">
              <a:spcBef>
                <a:spcPts val="0"/>
              </a:spcBef>
              <a:spcAft>
                <a:spcPts val="0"/>
              </a:spcAft>
              <a:buSzPts val="1600"/>
              <a:buChar char="○"/>
            </a:pPr>
            <a:r>
              <a:rPr lang="fr-FR"/>
              <a:t>Diagramme de déploiement</a:t>
            </a:r>
            <a:endParaRPr/>
          </a:p>
          <a:p>
            <a:pPr indent="-342900" lvl="0" marL="457200" rtl="0" algn="l">
              <a:spcBef>
                <a:spcPts val="0"/>
              </a:spcBef>
              <a:spcAft>
                <a:spcPts val="0"/>
              </a:spcAft>
              <a:buSzPts val="1800"/>
              <a:buChar char="●"/>
            </a:pPr>
            <a:r>
              <a:rPr lang="fr-FR"/>
              <a:t>Diagramme de structure composite</a:t>
            </a:r>
            <a:endParaRPr/>
          </a:p>
          <a:p>
            <a:pPr indent="-342900" lvl="0" marL="457200" rtl="0" algn="l">
              <a:spcBef>
                <a:spcPts val="0"/>
              </a:spcBef>
              <a:spcAft>
                <a:spcPts val="0"/>
              </a:spcAft>
              <a:buSzPts val="1800"/>
              <a:buChar char="●"/>
            </a:pPr>
            <a:r>
              <a:rPr lang="fr-FR"/>
              <a:t>Travaux pratiques (deuxième partie)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303fa59fdd0_0_199"/>
          <p:cNvSpPr txBox="1"/>
          <p:nvPr>
            <p:ph type="title"/>
          </p:nvPr>
        </p:nvSpPr>
        <p:spPr>
          <a:xfrm>
            <a:off x="290640" y="338840"/>
            <a:ext cx="3295800" cy="4860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fr-FR" sz="2400"/>
              <a:t>Introduction</a:t>
            </a:r>
            <a:endParaRPr sz="2400"/>
          </a:p>
        </p:txBody>
      </p:sp>
      <p:sp>
        <p:nvSpPr>
          <p:cNvPr id="392" name="Google Shape;392;g303fa59fdd0_0_199"/>
          <p:cNvSpPr txBox="1"/>
          <p:nvPr>
            <p:ph idx="1" type="body"/>
          </p:nvPr>
        </p:nvSpPr>
        <p:spPr>
          <a:xfrm>
            <a:off x="3914947" y="338840"/>
            <a:ext cx="4932900" cy="4860300"/>
          </a:xfrm>
          <a:prstGeom prst="rect">
            <a:avLst/>
          </a:prstGeom>
          <a:noFill/>
          <a:ln>
            <a:noFill/>
          </a:ln>
        </p:spPr>
        <p:txBody>
          <a:bodyPr anchorCtr="0" anchor="ctr" bIns="45700" lIns="91425" spcFirstLastPara="1" rIns="91425" wrap="square" tIns="45700">
            <a:normAutofit/>
          </a:bodyPr>
          <a:lstStyle/>
          <a:p>
            <a:pPr indent="0" lvl="0" marL="0" rtl="0" algn="ctr">
              <a:spcBef>
                <a:spcPts val="560"/>
              </a:spcBef>
              <a:spcAft>
                <a:spcPts val="0"/>
              </a:spcAft>
              <a:buNone/>
            </a:pPr>
            <a:r>
              <a:rPr b="1" lang="fr-FR" sz="2000">
                <a:solidFill>
                  <a:schemeClr val="dk1"/>
                </a:solidFill>
              </a:rPr>
              <a:t>2 Familles de diagrammes</a:t>
            </a:r>
            <a:endParaRPr b="1" sz="2000">
              <a:solidFill>
                <a:schemeClr val="dk1"/>
              </a:solidFill>
            </a:endParaRPr>
          </a:p>
          <a:p>
            <a:pPr indent="0" lvl="0" marL="0" rtl="0" algn="ctr">
              <a:spcBef>
                <a:spcPts val="560"/>
              </a:spcBef>
              <a:spcAft>
                <a:spcPts val="0"/>
              </a:spcAft>
              <a:buNone/>
            </a:pPr>
            <a:r>
              <a:t/>
            </a:r>
            <a:endParaRPr b="1" sz="1000">
              <a:solidFill>
                <a:schemeClr val="dk1"/>
              </a:solidFill>
            </a:endParaRPr>
          </a:p>
          <a:p>
            <a:pPr indent="-355600" lvl="0" marL="457200" rtl="0" algn="l">
              <a:spcBef>
                <a:spcPts val="560"/>
              </a:spcBef>
              <a:spcAft>
                <a:spcPts val="0"/>
              </a:spcAft>
              <a:buClr>
                <a:srgbClr val="D90011"/>
              </a:buClr>
              <a:buSzPts val="2000"/>
              <a:buChar char="●"/>
            </a:pPr>
            <a:r>
              <a:rPr b="1" lang="fr-FR" sz="2000">
                <a:solidFill>
                  <a:schemeClr val="dk1"/>
                </a:solidFill>
              </a:rPr>
              <a:t>Diagrammes structurels </a:t>
            </a:r>
            <a:r>
              <a:rPr lang="fr-FR" sz="2000">
                <a:solidFill>
                  <a:schemeClr val="dk1"/>
                </a:solidFill>
              </a:rPr>
              <a:t>: se concentrent sur la façon dont le système est construit (classe, objet, composants).</a:t>
            </a:r>
            <a:endParaRPr sz="2000">
              <a:solidFill>
                <a:schemeClr val="dk1"/>
              </a:solidFill>
            </a:endParaRPr>
          </a:p>
          <a:p>
            <a:pPr indent="-355600" lvl="0" marL="457200" rtl="0" algn="l">
              <a:spcBef>
                <a:spcPts val="0"/>
              </a:spcBef>
              <a:spcAft>
                <a:spcPts val="0"/>
              </a:spcAft>
              <a:buClr>
                <a:srgbClr val="D90011"/>
              </a:buClr>
              <a:buSzPts val="2000"/>
              <a:buChar char="●"/>
            </a:pPr>
            <a:r>
              <a:rPr b="1" lang="fr-FR" sz="2000">
                <a:solidFill>
                  <a:schemeClr val="dk1"/>
                </a:solidFill>
              </a:rPr>
              <a:t>Diagrammes comportementaux : </a:t>
            </a:r>
            <a:r>
              <a:rPr lang="fr-FR" sz="2000">
                <a:solidFill>
                  <a:schemeClr val="dk1"/>
                </a:solidFill>
              </a:rPr>
              <a:t>décrivent les interactions et comportements du système dans différentes situations (use cases, séquence, activité).</a:t>
            </a:r>
            <a:endParaRPr sz="37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303fa59fdd0_0_404"/>
          <p:cNvSpPr txBox="1"/>
          <p:nvPr>
            <p:ph type="title"/>
          </p:nvPr>
        </p:nvSpPr>
        <p:spPr>
          <a:xfrm>
            <a:off x="914399" y="276036"/>
            <a:ext cx="7928400" cy="47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fr-FR"/>
              <a:t>Types de diagrammes</a:t>
            </a:r>
            <a:endParaRPr sz="2400"/>
          </a:p>
        </p:txBody>
      </p:sp>
      <p:sp>
        <p:nvSpPr>
          <p:cNvPr id="399" name="Google Shape;399;g303fa59fdd0_0_404"/>
          <p:cNvSpPr txBox="1"/>
          <p:nvPr>
            <p:ph idx="1" type="body"/>
          </p:nvPr>
        </p:nvSpPr>
        <p:spPr>
          <a:xfrm>
            <a:off x="4642975" y="1133675"/>
            <a:ext cx="4205100" cy="3944100"/>
          </a:xfrm>
          <a:prstGeom prst="rect">
            <a:avLst/>
          </a:prstGeom>
          <a:noFill/>
          <a:ln>
            <a:noFill/>
          </a:ln>
        </p:spPr>
        <p:txBody>
          <a:bodyPr anchorCtr="0" anchor="t" bIns="45700" lIns="91425" spcFirstLastPara="1" rIns="91425" wrap="square" tIns="45700">
            <a:noAutofit/>
          </a:bodyPr>
          <a:lstStyle/>
          <a:p>
            <a:pPr indent="-310197" lvl="0" marL="457200" rtl="0" algn="l">
              <a:lnSpc>
                <a:spcPct val="80000"/>
              </a:lnSpc>
              <a:spcBef>
                <a:spcPts val="360"/>
              </a:spcBef>
              <a:spcAft>
                <a:spcPts val="0"/>
              </a:spcAft>
              <a:buClr>
                <a:srgbClr val="D90011"/>
              </a:buClr>
              <a:buSzPts val="1285"/>
              <a:buChar char="●"/>
            </a:pPr>
            <a:r>
              <a:rPr b="1" lang="fr-FR" sz="1285">
                <a:solidFill>
                  <a:schemeClr val="dk1"/>
                </a:solidFill>
              </a:rPr>
              <a:t>Diagramme de cas d'utilisation (Use Case) : </a:t>
            </a:r>
            <a:r>
              <a:rPr lang="fr-FR" sz="1285">
                <a:solidFill>
                  <a:schemeClr val="dk1"/>
                </a:solidFill>
              </a:rPr>
              <a:t>Représente les interactions entre les acteurs et le système via des cas d'utilisation</a:t>
            </a:r>
            <a:endParaRPr sz="1285">
              <a:solidFill>
                <a:schemeClr val="dk1"/>
              </a:solidFill>
            </a:endParaRPr>
          </a:p>
          <a:p>
            <a:pPr indent="0" lvl="0" marL="0" rtl="0" algn="l">
              <a:lnSpc>
                <a:spcPct val="80000"/>
              </a:lnSpc>
              <a:spcBef>
                <a:spcPts val="360"/>
              </a:spcBef>
              <a:spcAft>
                <a:spcPts val="0"/>
              </a:spcAft>
              <a:buSzPts val="852"/>
              <a:buNone/>
            </a:pPr>
            <a:r>
              <a:t/>
            </a:r>
            <a:endParaRPr sz="1285">
              <a:solidFill>
                <a:schemeClr val="dk1"/>
              </a:solidFill>
            </a:endParaRPr>
          </a:p>
          <a:p>
            <a:pPr indent="-310197" lvl="0" marL="457200" rtl="0" algn="l">
              <a:lnSpc>
                <a:spcPct val="80000"/>
              </a:lnSpc>
              <a:spcBef>
                <a:spcPts val="360"/>
              </a:spcBef>
              <a:spcAft>
                <a:spcPts val="0"/>
              </a:spcAft>
              <a:buClr>
                <a:srgbClr val="D90011"/>
              </a:buClr>
              <a:buSzPts val="1285"/>
              <a:buChar char="●"/>
            </a:pPr>
            <a:r>
              <a:rPr b="1" lang="fr-FR" sz="1285">
                <a:solidFill>
                  <a:schemeClr val="dk1"/>
                </a:solidFill>
              </a:rPr>
              <a:t>Diagramme de communication : </a:t>
            </a:r>
            <a:r>
              <a:rPr lang="fr-FR" sz="1285">
                <a:solidFill>
                  <a:schemeClr val="dk1"/>
                </a:solidFill>
              </a:rPr>
              <a:t>Présente les échanges de données au sein du système</a:t>
            </a:r>
            <a:endParaRPr sz="1285">
              <a:solidFill>
                <a:schemeClr val="dk1"/>
              </a:solidFill>
            </a:endParaRPr>
          </a:p>
          <a:p>
            <a:pPr indent="0" lvl="0" marL="0" rtl="0" algn="l">
              <a:lnSpc>
                <a:spcPct val="80000"/>
              </a:lnSpc>
              <a:spcBef>
                <a:spcPts val="360"/>
              </a:spcBef>
              <a:spcAft>
                <a:spcPts val="0"/>
              </a:spcAft>
              <a:buSzPts val="852"/>
              <a:buNone/>
            </a:pPr>
            <a:r>
              <a:t/>
            </a:r>
            <a:endParaRPr sz="1285">
              <a:solidFill>
                <a:schemeClr val="dk1"/>
              </a:solidFill>
            </a:endParaRPr>
          </a:p>
          <a:p>
            <a:pPr indent="-310197" lvl="0" marL="457200" rtl="0" algn="l">
              <a:lnSpc>
                <a:spcPct val="80000"/>
              </a:lnSpc>
              <a:spcBef>
                <a:spcPts val="360"/>
              </a:spcBef>
              <a:spcAft>
                <a:spcPts val="0"/>
              </a:spcAft>
              <a:buClr>
                <a:srgbClr val="D90011"/>
              </a:buClr>
              <a:buSzPts val="1285"/>
              <a:buChar char="●"/>
            </a:pPr>
            <a:r>
              <a:rPr b="1" lang="fr-FR" sz="1285">
                <a:solidFill>
                  <a:schemeClr val="dk1"/>
                </a:solidFill>
              </a:rPr>
              <a:t>Diagramme d'activités :</a:t>
            </a:r>
            <a:r>
              <a:rPr lang="fr-FR" sz="1285">
                <a:solidFill>
                  <a:schemeClr val="dk1"/>
                </a:solidFill>
              </a:rPr>
              <a:t> Représente le flux de contrôle entre différentes activités dans un processus</a:t>
            </a:r>
            <a:endParaRPr sz="1285">
              <a:solidFill>
                <a:schemeClr val="dk1"/>
              </a:solidFill>
            </a:endParaRPr>
          </a:p>
          <a:p>
            <a:pPr indent="0" lvl="0" marL="0" rtl="0" algn="l">
              <a:lnSpc>
                <a:spcPct val="80000"/>
              </a:lnSpc>
              <a:spcBef>
                <a:spcPts val="360"/>
              </a:spcBef>
              <a:spcAft>
                <a:spcPts val="0"/>
              </a:spcAft>
              <a:buSzPts val="852"/>
              <a:buNone/>
            </a:pPr>
            <a:r>
              <a:t/>
            </a:r>
            <a:endParaRPr sz="1285">
              <a:solidFill>
                <a:schemeClr val="dk1"/>
              </a:solidFill>
            </a:endParaRPr>
          </a:p>
          <a:p>
            <a:pPr indent="-310197" lvl="0" marL="457200" rtl="0" algn="l">
              <a:lnSpc>
                <a:spcPct val="80000"/>
              </a:lnSpc>
              <a:spcBef>
                <a:spcPts val="360"/>
              </a:spcBef>
              <a:spcAft>
                <a:spcPts val="0"/>
              </a:spcAft>
              <a:buClr>
                <a:srgbClr val="D90011"/>
              </a:buClr>
              <a:buSzPts val="1285"/>
              <a:buChar char="●"/>
            </a:pPr>
            <a:r>
              <a:rPr b="1" lang="fr-FR" sz="1285">
                <a:solidFill>
                  <a:schemeClr val="dk1"/>
                </a:solidFill>
              </a:rPr>
              <a:t>Diagramme d'états (ou d’états-transitions) : </a:t>
            </a:r>
            <a:r>
              <a:rPr lang="fr-FR" sz="1285">
                <a:solidFill>
                  <a:schemeClr val="dk1"/>
                </a:solidFill>
              </a:rPr>
              <a:t>Montre les états possibles d'un objet et les transitions entre ces états en fonction d'événements</a:t>
            </a:r>
            <a:endParaRPr sz="1285">
              <a:solidFill>
                <a:schemeClr val="dk1"/>
              </a:solidFill>
            </a:endParaRPr>
          </a:p>
          <a:p>
            <a:pPr indent="0" lvl="0" marL="0" rtl="0" algn="l">
              <a:lnSpc>
                <a:spcPct val="80000"/>
              </a:lnSpc>
              <a:spcBef>
                <a:spcPts val="360"/>
              </a:spcBef>
              <a:spcAft>
                <a:spcPts val="0"/>
              </a:spcAft>
              <a:buSzPts val="852"/>
              <a:buNone/>
            </a:pPr>
            <a:r>
              <a:t/>
            </a:r>
            <a:endParaRPr sz="1285">
              <a:solidFill>
                <a:schemeClr val="dk1"/>
              </a:solidFill>
            </a:endParaRPr>
          </a:p>
          <a:p>
            <a:pPr indent="-310197" lvl="0" marL="457200" rtl="0" algn="l">
              <a:lnSpc>
                <a:spcPct val="80000"/>
              </a:lnSpc>
              <a:spcBef>
                <a:spcPts val="360"/>
              </a:spcBef>
              <a:spcAft>
                <a:spcPts val="0"/>
              </a:spcAft>
              <a:buClr>
                <a:srgbClr val="D90011"/>
              </a:buClr>
              <a:buSzPts val="1285"/>
              <a:buChar char="●"/>
            </a:pPr>
            <a:r>
              <a:rPr b="1" lang="fr-FR" sz="1285">
                <a:solidFill>
                  <a:schemeClr val="dk1"/>
                </a:solidFill>
              </a:rPr>
              <a:t>Diagramme de temps (Timing Diagram) : </a:t>
            </a:r>
            <a:r>
              <a:rPr lang="fr-FR" sz="1285">
                <a:solidFill>
                  <a:schemeClr val="dk1"/>
                </a:solidFill>
              </a:rPr>
              <a:t>Représente l'évolution des états ou des interactions dans le temps</a:t>
            </a:r>
            <a:endParaRPr sz="1285">
              <a:solidFill>
                <a:schemeClr val="dk1"/>
              </a:solidFill>
            </a:endParaRPr>
          </a:p>
          <a:p>
            <a:pPr indent="0" lvl="0" marL="0" rtl="0" algn="l">
              <a:lnSpc>
                <a:spcPct val="80000"/>
              </a:lnSpc>
              <a:spcBef>
                <a:spcPts val="360"/>
              </a:spcBef>
              <a:spcAft>
                <a:spcPts val="0"/>
              </a:spcAft>
              <a:buSzPts val="852"/>
              <a:buNone/>
            </a:pPr>
            <a:r>
              <a:t/>
            </a:r>
            <a:endParaRPr sz="1285">
              <a:solidFill>
                <a:schemeClr val="dk1"/>
              </a:solidFill>
            </a:endParaRPr>
          </a:p>
          <a:p>
            <a:pPr indent="-310197" lvl="0" marL="457200" rtl="0" algn="l">
              <a:lnSpc>
                <a:spcPct val="80000"/>
              </a:lnSpc>
              <a:spcBef>
                <a:spcPts val="360"/>
              </a:spcBef>
              <a:spcAft>
                <a:spcPts val="0"/>
              </a:spcAft>
              <a:buClr>
                <a:srgbClr val="D90011"/>
              </a:buClr>
              <a:buSzPts val="1285"/>
              <a:buChar char="●"/>
            </a:pPr>
            <a:r>
              <a:rPr b="1" lang="fr-FR" sz="1285">
                <a:solidFill>
                  <a:schemeClr val="dk1"/>
                </a:solidFill>
              </a:rPr>
              <a:t>Diagramme de vue d'ensemble des interactions : </a:t>
            </a:r>
            <a:r>
              <a:rPr lang="fr-FR" sz="1285">
                <a:solidFill>
                  <a:schemeClr val="dk1"/>
                </a:solidFill>
              </a:rPr>
              <a:t>Combine des diagrammes d’interactions (séquence, communication, etc.) dans une vue globale</a:t>
            </a:r>
            <a:endParaRPr sz="1285">
              <a:solidFill>
                <a:schemeClr val="dk1"/>
              </a:solidFill>
            </a:endParaRPr>
          </a:p>
        </p:txBody>
      </p:sp>
      <p:sp>
        <p:nvSpPr>
          <p:cNvPr id="400" name="Google Shape;400;g303fa59fdd0_0_404"/>
          <p:cNvSpPr txBox="1"/>
          <p:nvPr>
            <p:ph idx="2" type="body"/>
          </p:nvPr>
        </p:nvSpPr>
        <p:spPr>
          <a:xfrm>
            <a:off x="295914" y="512985"/>
            <a:ext cx="4205100" cy="620700"/>
          </a:xfrm>
          <a:prstGeom prst="rect">
            <a:avLst/>
          </a:prstGeom>
        </p:spPr>
        <p:txBody>
          <a:bodyPr anchorCtr="0" anchor="b" bIns="45700" lIns="91425" spcFirstLastPara="1" rIns="91425" wrap="square" tIns="45700">
            <a:noAutofit/>
          </a:bodyPr>
          <a:lstStyle/>
          <a:p>
            <a:pPr indent="0" lvl="0" marL="0" rtl="0" algn="l">
              <a:spcBef>
                <a:spcPts val="360"/>
              </a:spcBef>
              <a:spcAft>
                <a:spcPts val="0"/>
              </a:spcAft>
              <a:buNone/>
            </a:pPr>
            <a:r>
              <a:rPr lang="fr-FR"/>
              <a:t>Diagrammes structurels</a:t>
            </a:r>
            <a:endParaRPr/>
          </a:p>
        </p:txBody>
      </p:sp>
      <p:sp>
        <p:nvSpPr>
          <p:cNvPr id="401" name="Google Shape;401;g303fa59fdd0_0_404"/>
          <p:cNvSpPr txBox="1"/>
          <p:nvPr>
            <p:ph idx="3" type="body"/>
          </p:nvPr>
        </p:nvSpPr>
        <p:spPr>
          <a:xfrm>
            <a:off x="295925" y="1133675"/>
            <a:ext cx="4205100" cy="3944100"/>
          </a:xfrm>
          <a:prstGeom prst="rect">
            <a:avLst/>
          </a:prstGeom>
        </p:spPr>
        <p:txBody>
          <a:bodyPr anchorCtr="0" anchor="t" bIns="45700" lIns="91425" spcFirstLastPara="1" rIns="91425" wrap="square" tIns="45700">
            <a:noAutofit/>
          </a:bodyPr>
          <a:lstStyle/>
          <a:p>
            <a:pPr indent="-317500" lvl="0" marL="457200" rtl="0" algn="l">
              <a:lnSpc>
                <a:spcPct val="80000"/>
              </a:lnSpc>
              <a:spcBef>
                <a:spcPts val="360"/>
              </a:spcBef>
              <a:spcAft>
                <a:spcPts val="0"/>
              </a:spcAft>
              <a:buSzPts val="1400"/>
              <a:buChar char="●"/>
            </a:pPr>
            <a:r>
              <a:rPr b="1" lang="fr-FR" sz="1400"/>
              <a:t>Diagramme de classes :</a:t>
            </a:r>
            <a:r>
              <a:rPr lang="fr-FR" sz="1400"/>
              <a:t> Représente les relations entre les classes</a:t>
            </a:r>
            <a:endParaRPr sz="1400"/>
          </a:p>
          <a:p>
            <a:pPr indent="0" lvl="0" marL="0" rtl="0" algn="l">
              <a:lnSpc>
                <a:spcPct val="80000"/>
              </a:lnSpc>
              <a:spcBef>
                <a:spcPts val="360"/>
              </a:spcBef>
              <a:spcAft>
                <a:spcPts val="0"/>
              </a:spcAft>
              <a:buNone/>
            </a:pPr>
            <a:r>
              <a:t/>
            </a:r>
            <a:endParaRPr b="1" sz="1400"/>
          </a:p>
          <a:p>
            <a:pPr indent="-317500" lvl="0" marL="457200" rtl="0" algn="l">
              <a:lnSpc>
                <a:spcPct val="80000"/>
              </a:lnSpc>
              <a:spcBef>
                <a:spcPts val="360"/>
              </a:spcBef>
              <a:spcAft>
                <a:spcPts val="0"/>
              </a:spcAft>
              <a:buSzPts val="1400"/>
              <a:buChar char="●"/>
            </a:pPr>
            <a:r>
              <a:rPr b="1" lang="fr-FR" sz="1400"/>
              <a:t>Diagramme d'objets </a:t>
            </a:r>
            <a:r>
              <a:rPr lang="fr-FR" sz="1400"/>
              <a:t>: Présente l’état des objets à un instant donné</a:t>
            </a:r>
            <a:endParaRPr sz="1400"/>
          </a:p>
          <a:p>
            <a:pPr indent="0" lvl="0" marL="0" rtl="0" algn="l">
              <a:lnSpc>
                <a:spcPct val="80000"/>
              </a:lnSpc>
              <a:spcBef>
                <a:spcPts val="360"/>
              </a:spcBef>
              <a:spcAft>
                <a:spcPts val="0"/>
              </a:spcAft>
              <a:buNone/>
            </a:pPr>
            <a:r>
              <a:t/>
            </a:r>
            <a:endParaRPr b="1" sz="1400"/>
          </a:p>
          <a:p>
            <a:pPr indent="-317500" lvl="0" marL="457200" rtl="0" algn="l">
              <a:lnSpc>
                <a:spcPct val="80000"/>
              </a:lnSpc>
              <a:spcBef>
                <a:spcPts val="360"/>
              </a:spcBef>
              <a:spcAft>
                <a:spcPts val="0"/>
              </a:spcAft>
              <a:buSzPts val="1400"/>
              <a:buChar char="●"/>
            </a:pPr>
            <a:r>
              <a:rPr b="1" lang="fr-FR" sz="1400"/>
              <a:t>Diagramme de composants :</a:t>
            </a:r>
            <a:r>
              <a:rPr lang="fr-FR" sz="1400"/>
              <a:t> Représente les composants logiciels et leurs relations</a:t>
            </a:r>
            <a:endParaRPr sz="1400"/>
          </a:p>
          <a:p>
            <a:pPr indent="0" lvl="0" marL="0" rtl="0" algn="l">
              <a:lnSpc>
                <a:spcPct val="80000"/>
              </a:lnSpc>
              <a:spcBef>
                <a:spcPts val="360"/>
              </a:spcBef>
              <a:spcAft>
                <a:spcPts val="0"/>
              </a:spcAft>
              <a:buNone/>
            </a:pPr>
            <a:r>
              <a:t/>
            </a:r>
            <a:endParaRPr b="1" sz="1400"/>
          </a:p>
          <a:p>
            <a:pPr indent="-317500" lvl="0" marL="457200" rtl="0" algn="l">
              <a:lnSpc>
                <a:spcPct val="80000"/>
              </a:lnSpc>
              <a:spcBef>
                <a:spcPts val="360"/>
              </a:spcBef>
              <a:spcAft>
                <a:spcPts val="0"/>
              </a:spcAft>
              <a:buSzPts val="1400"/>
              <a:buChar char="●"/>
            </a:pPr>
            <a:r>
              <a:rPr b="1" lang="fr-FR" sz="1400"/>
              <a:t>Diagramme de déploiement :</a:t>
            </a:r>
            <a:r>
              <a:rPr lang="fr-FR" sz="1400"/>
              <a:t> Montre l'architecture physique du système, notamment les nœuds matériel</a:t>
            </a:r>
            <a:endParaRPr sz="1400"/>
          </a:p>
          <a:p>
            <a:pPr indent="0" lvl="0" marL="0" rtl="0" algn="l">
              <a:lnSpc>
                <a:spcPct val="80000"/>
              </a:lnSpc>
              <a:spcBef>
                <a:spcPts val="360"/>
              </a:spcBef>
              <a:spcAft>
                <a:spcPts val="0"/>
              </a:spcAft>
              <a:buNone/>
            </a:pPr>
            <a:r>
              <a:t/>
            </a:r>
            <a:endParaRPr b="1" sz="1400"/>
          </a:p>
          <a:p>
            <a:pPr indent="-317500" lvl="0" marL="457200" rtl="0" algn="l">
              <a:lnSpc>
                <a:spcPct val="80000"/>
              </a:lnSpc>
              <a:spcBef>
                <a:spcPts val="360"/>
              </a:spcBef>
              <a:spcAft>
                <a:spcPts val="0"/>
              </a:spcAft>
              <a:buSzPts val="1400"/>
              <a:buChar char="●"/>
            </a:pPr>
            <a:r>
              <a:rPr b="1" lang="fr-FR" sz="1400"/>
              <a:t>Diagramme de structures composites : </a:t>
            </a:r>
            <a:r>
              <a:rPr lang="fr-FR" sz="1400"/>
              <a:t>Montre la structure interne d'une classe, décrivant comment ses parties sont organisées pour interagir.</a:t>
            </a:r>
            <a:endParaRPr sz="1400"/>
          </a:p>
        </p:txBody>
      </p:sp>
      <p:sp>
        <p:nvSpPr>
          <p:cNvPr id="402" name="Google Shape;402;g303fa59fdd0_0_404"/>
          <p:cNvSpPr txBox="1"/>
          <p:nvPr>
            <p:ph idx="4" type="body"/>
          </p:nvPr>
        </p:nvSpPr>
        <p:spPr>
          <a:xfrm>
            <a:off x="4642980" y="512985"/>
            <a:ext cx="4205100" cy="620700"/>
          </a:xfrm>
          <a:prstGeom prst="rect">
            <a:avLst/>
          </a:prstGeom>
        </p:spPr>
        <p:txBody>
          <a:bodyPr anchorCtr="0" anchor="b" bIns="45700" lIns="91425" spcFirstLastPara="1" rIns="91425" wrap="square" tIns="45700">
            <a:noAutofit/>
          </a:bodyPr>
          <a:lstStyle/>
          <a:p>
            <a:pPr indent="0" lvl="0" marL="0" rtl="0" algn="l">
              <a:spcBef>
                <a:spcPts val="360"/>
              </a:spcBef>
              <a:spcAft>
                <a:spcPts val="0"/>
              </a:spcAft>
              <a:buNone/>
            </a:pPr>
            <a:r>
              <a:rPr lang="fr-FR"/>
              <a:t>Diagrammes comportementaux</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303fa59fdd0_0_417"/>
          <p:cNvSpPr txBox="1"/>
          <p:nvPr>
            <p:ph type="title"/>
          </p:nvPr>
        </p:nvSpPr>
        <p:spPr>
          <a:xfrm>
            <a:off x="1371525" y="2389448"/>
            <a:ext cx="6382800" cy="879000"/>
          </a:xfrm>
          <a:prstGeom prst="rect">
            <a:avLst/>
          </a:prstGeom>
        </p:spPr>
        <p:txBody>
          <a:bodyPr anchorCtr="0" anchor="t" bIns="45700" lIns="91425" spcFirstLastPara="1" rIns="91425" wrap="square" tIns="45700">
            <a:normAutofit fontScale="90000"/>
          </a:bodyPr>
          <a:lstStyle/>
          <a:p>
            <a:pPr indent="0" lvl="0" marL="0" rtl="0" algn="r">
              <a:spcBef>
                <a:spcPts val="0"/>
              </a:spcBef>
              <a:spcAft>
                <a:spcPts val="0"/>
              </a:spcAft>
              <a:buNone/>
            </a:pPr>
            <a:r>
              <a:rPr lang="fr-FR"/>
              <a:t>Chapitre 5 : Les éléments syntaxiques UML</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303fa59fdd0_0_326"/>
          <p:cNvSpPr txBox="1"/>
          <p:nvPr>
            <p:ph idx="1" type="body"/>
          </p:nvPr>
        </p:nvSpPr>
        <p:spPr>
          <a:xfrm>
            <a:off x="290650" y="1341450"/>
            <a:ext cx="5256000" cy="4128300"/>
          </a:xfrm>
          <a:prstGeom prst="rect">
            <a:avLst/>
          </a:prstGeom>
          <a:noFill/>
          <a:ln>
            <a:noFill/>
          </a:ln>
        </p:spPr>
        <p:txBody>
          <a:bodyPr anchorCtr="0" anchor="t" bIns="45700" lIns="91425" spcFirstLastPara="1" rIns="91425" wrap="square" tIns="45700">
            <a:normAutofit/>
          </a:bodyPr>
          <a:lstStyle/>
          <a:p>
            <a:pPr indent="-342900" lvl="0" marL="457200" rtl="0" algn="l">
              <a:spcBef>
                <a:spcPts val="560"/>
              </a:spcBef>
              <a:spcAft>
                <a:spcPts val="0"/>
              </a:spcAft>
              <a:buSzPts val="1800"/>
              <a:buFont typeface="Lato"/>
              <a:buChar char="●"/>
            </a:pPr>
            <a:r>
              <a:rPr lang="fr-FR" sz="1800">
                <a:latin typeface="Lato"/>
                <a:ea typeface="Lato"/>
                <a:cs typeface="Lato"/>
                <a:sym typeface="Lato"/>
              </a:rPr>
              <a:t>Les classes</a:t>
            </a:r>
            <a:r>
              <a:rPr b="0" lang="fr-FR" sz="1800">
                <a:latin typeface="Lato"/>
                <a:ea typeface="Lato"/>
                <a:cs typeface="Lato"/>
                <a:sym typeface="Lato"/>
              </a:rPr>
              <a:t>:</a:t>
            </a:r>
            <a:endParaRPr b="0" sz="1800">
              <a:solidFill>
                <a:srgbClr val="D90011"/>
              </a:solidFill>
              <a:highlight>
                <a:srgbClr val="FFFFFF"/>
              </a:highlight>
              <a:latin typeface="Lato"/>
              <a:ea typeface="Lato"/>
              <a:cs typeface="Lato"/>
              <a:sym typeface="Lato"/>
            </a:endParaRPr>
          </a:p>
        </p:txBody>
      </p:sp>
      <p:sp>
        <p:nvSpPr>
          <p:cNvPr id="415" name="Google Shape;415;g303fa59fdd0_0_326"/>
          <p:cNvSpPr txBox="1"/>
          <p:nvPr>
            <p:ph idx="2" type="body"/>
          </p:nvPr>
        </p:nvSpPr>
        <p:spPr>
          <a:xfrm>
            <a:off x="1423617" y="2184704"/>
            <a:ext cx="4122900" cy="3039000"/>
          </a:xfrm>
          <a:prstGeom prst="rect">
            <a:avLst/>
          </a:prstGeom>
        </p:spPr>
        <p:txBody>
          <a:bodyPr anchorCtr="0" anchor="t" bIns="45700" lIns="91425" spcFirstLastPara="1" rIns="91425" wrap="square" tIns="45700">
            <a:normAutofit/>
          </a:bodyPr>
          <a:lstStyle/>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rPr lang="fr-FR" sz="1800"/>
              <a:t>Syntaxe de déclaration: “x nom: type”</a:t>
            </a:r>
            <a:endParaRPr sz="1800"/>
          </a:p>
          <a:p>
            <a:pPr indent="0" lvl="0" marL="0" rtl="0" algn="l">
              <a:spcBef>
                <a:spcPts val="480"/>
              </a:spcBef>
              <a:spcAft>
                <a:spcPts val="0"/>
              </a:spcAft>
              <a:buNone/>
            </a:pPr>
            <a:r>
              <a:rPr lang="fr-FR" sz="1800"/>
              <a:t>x: symbole d’accès</a:t>
            </a:r>
            <a:endParaRPr sz="1800"/>
          </a:p>
          <a:p>
            <a:pPr indent="0" lvl="0" marL="0" rtl="0" algn="l">
              <a:spcBef>
                <a:spcPts val="480"/>
              </a:spcBef>
              <a:spcAft>
                <a:spcPts val="0"/>
              </a:spcAft>
              <a:buNone/>
            </a:pPr>
            <a:r>
              <a:rPr lang="fr-FR" sz="1800"/>
              <a:t>nom: nom de l’élément</a:t>
            </a:r>
            <a:endParaRPr sz="1800"/>
          </a:p>
          <a:p>
            <a:pPr indent="0" lvl="0" marL="0" rtl="0" algn="l">
              <a:spcBef>
                <a:spcPts val="480"/>
              </a:spcBef>
              <a:spcAft>
                <a:spcPts val="0"/>
              </a:spcAft>
              <a:buNone/>
            </a:pPr>
            <a:r>
              <a:rPr lang="fr-FR" sz="1800"/>
              <a:t>type: le type de donnée</a:t>
            </a:r>
            <a:endParaRPr sz="1800"/>
          </a:p>
        </p:txBody>
      </p:sp>
      <p:sp>
        <p:nvSpPr>
          <p:cNvPr id="416" name="Google Shape;416;g303fa59fdd0_0_326"/>
          <p:cNvSpPr txBox="1"/>
          <p:nvPr>
            <p:ph idx="4294967295" type="title"/>
          </p:nvPr>
        </p:nvSpPr>
        <p:spPr>
          <a:xfrm>
            <a:off x="914400" y="276025"/>
            <a:ext cx="7928400" cy="776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fr-FR" sz="2650"/>
              <a:t>Les diagrammes UML</a:t>
            </a:r>
            <a:endParaRPr sz="2650"/>
          </a:p>
          <a:p>
            <a:pPr indent="0" lvl="0" marL="0" rtl="0" algn="l">
              <a:spcBef>
                <a:spcPts val="0"/>
              </a:spcBef>
              <a:spcAft>
                <a:spcPts val="0"/>
              </a:spcAft>
              <a:buNone/>
            </a:pPr>
            <a:r>
              <a:rPr lang="fr-FR" sz="2250"/>
              <a:t>Les éléments syntaxiques</a:t>
            </a:r>
            <a:endParaRPr sz="2250"/>
          </a:p>
        </p:txBody>
      </p:sp>
      <p:pic>
        <p:nvPicPr>
          <p:cNvPr id="417" name="Google Shape;417;g303fa59fdd0_0_326"/>
          <p:cNvPicPr preferRelativeResize="0"/>
          <p:nvPr/>
        </p:nvPicPr>
        <p:blipFill>
          <a:blip r:embed="rId3">
            <a:alphaModFix/>
          </a:blip>
          <a:stretch>
            <a:fillRect/>
          </a:stretch>
        </p:blipFill>
        <p:spPr>
          <a:xfrm>
            <a:off x="1384525" y="1743000"/>
            <a:ext cx="4201099" cy="1535276"/>
          </a:xfrm>
          <a:prstGeom prst="rect">
            <a:avLst/>
          </a:prstGeom>
          <a:noFill/>
          <a:ln>
            <a:noFill/>
          </a:ln>
        </p:spPr>
      </p:pic>
      <p:sp>
        <p:nvSpPr>
          <p:cNvPr id="418" name="Google Shape;418;g303fa59fdd0_0_326"/>
          <p:cNvSpPr/>
          <p:nvPr>
            <p:ph idx="3" type="pic"/>
          </p:nvPr>
        </p:nvSpPr>
        <p:spPr>
          <a:xfrm>
            <a:off x="5705418" y="0"/>
            <a:ext cx="3438600" cy="5715000"/>
          </a:xfrm>
          <a:prstGeom prst="rect">
            <a:avLst/>
          </a:prstGeom>
        </p:spPr>
      </p:sp>
      <p:sp>
        <p:nvSpPr>
          <p:cNvPr id="419" name="Google Shape;419;g303fa59fdd0_0_326"/>
          <p:cNvSpPr txBox="1"/>
          <p:nvPr>
            <p:ph idx="1" type="body"/>
          </p:nvPr>
        </p:nvSpPr>
        <p:spPr>
          <a:xfrm>
            <a:off x="5705425" y="123825"/>
            <a:ext cx="3438600" cy="5591100"/>
          </a:xfrm>
          <a:prstGeom prst="rect">
            <a:avLst/>
          </a:prstGeom>
          <a:noFill/>
          <a:ln>
            <a:noFill/>
          </a:ln>
        </p:spPr>
        <p:txBody>
          <a:bodyPr anchorCtr="0" anchor="t" bIns="180000" lIns="180000" spcFirstLastPara="1" rIns="180000" wrap="square" tIns="180000">
            <a:noAutofit/>
          </a:bodyPr>
          <a:lstStyle/>
          <a:p>
            <a:pPr indent="-330200" lvl="0" marL="457200" rtl="0" algn="l">
              <a:spcBef>
                <a:spcPts val="560"/>
              </a:spcBef>
              <a:spcAft>
                <a:spcPts val="0"/>
              </a:spcAft>
              <a:buClr>
                <a:srgbClr val="D90011"/>
              </a:buClr>
              <a:buSzPts val="1600"/>
              <a:buFont typeface="Lato"/>
              <a:buChar char="●"/>
            </a:pPr>
            <a:r>
              <a:rPr lang="fr-FR" sz="1600">
                <a:solidFill>
                  <a:srgbClr val="FBFBFB"/>
                </a:solidFill>
                <a:latin typeface="Lato"/>
                <a:ea typeface="Lato"/>
                <a:cs typeface="Lato"/>
                <a:sym typeface="Lato"/>
              </a:rPr>
              <a:t>Publique (+) : </a:t>
            </a:r>
            <a:r>
              <a:rPr b="0" lang="fr-FR" sz="1600">
                <a:solidFill>
                  <a:srgbClr val="FBFBFB"/>
                </a:solidFill>
                <a:latin typeface="Lato"/>
                <a:ea typeface="Lato"/>
                <a:cs typeface="Lato"/>
                <a:sym typeface="Lato"/>
              </a:rPr>
              <a:t>accessible par tout le monde</a:t>
            </a:r>
            <a:endParaRPr b="0" sz="1600">
              <a:solidFill>
                <a:srgbClr val="FBFBFB"/>
              </a:solidFill>
              <a:latin typeface="Lato"/>
              <a:ea typeface="Lato"/>
              <a:cs typeface="Lato"/>
              <a:sym typeface="Lato"/>
            </a:endParaRPr>
          </a:p>
          <a:p>
            <a:pPr indent="0" lvl="0" marL="0" rtl="0" algn="l">
              <a:spcBef>
                <a:spcPts val="560"/>
              </a:spcBef>
              <a:spcAft>
                <a:spcPts val="0"/>
              </a:spcAft>
              <a:buNone/>
            </a:pPr>
            <a:r>
              <a:t/>
            </a:r>
            <a:endParaRPr b="0" sz="500">
              <a:solidFill>
                <a:srgbClr val="FBFBFB"/>
              </a:solidFill>
              <a:latin typeface="Lato"/>
              <a:ea typeface="Lato"/>
              <a:cs typeface="Lato"/>
              <a:sym typeface="Lato"/>
            </a:endParaRPr>
          </a:p>
          <a:p>
            <a:pPr indent="-330200" lvl="0" marL="457200" rtl="0" algn="l">
              <a:spcBef>
                <a:spcPts val="560"/>
              </a:spcBef>
              <a:spcAft>
                <a:spcPts val="0"/>
              </a:spcAft>
              <a:buClr>
                <a:srgbClr val="D90011"/>
              </a:buClr>
              <a:buSzPts val="1600"/>
              <a:buFont typeface="Lato"/>
              <a:buChar char="●"/>
            </a:pPr>
            <a:r>
              <a:rPr lang="fr-FR" sz="1600">
                <a:solidFill>
                  <a:srgbClr val="FBFBFB"/>
                </a:solidFill>
                <a:latin typeface="Lato"/>
                <a:ea typeface="Lato"/>
                <a:cs typeface="Lato"/>
                <a:sym typeface="Lato"/>
              </a:rPr>
              <a:t>Protégé (#) : </a:t>
            </a:r>
            <a:r>
              <a:rPr b="0" lang="fr-FR" sz="1600">
                <a:solidFill>
                  <a:srgbClr val="FBFBFB"/>
                </a:solidFill>
                <a:latin typeface="Lato"/>
                <a:ea typeface="Lato"/>
                <a:cs typeface="Lato"/>
                <a:sym typeface="Lato"/>
              </a:rPr>
              <a:t>accessible uniquement par la classe elle-même et ses sous-classes</a:t>
            </a:r>
            <a:endParaRPr b="0" sz="1600">
              <a:solidFill>
                <a:srgbClr val="FBFBFB"/>
              </a:solidFill>
              <a:latin typeface="Lato"/>
              <a:ea typeface="Lato"/>
              <a:cs typeface="Lato"/>
              <a:sym typeface="Lato"/>
            </a:endParaRPr>
          </a:p>
          <a:p>
            <a:pPr indent="0" lvl="0" marL="0" rtl="0" algn="l">
              <a:spcBef>
                <a:spcPts val="560"/>
              </a:spcBef>
              <a:spcAft>
                <a:spcPts val="0"/>
              </a:spcAft>
              <a:buNone/>
            </a:pPr>
            <a:r>
              <a:t/>
            </a:r>
            <a:endParaRPr b="0" sz="500">
              <a:solidFill>
                <a:srgbClr val="FBFBFB"/>
              </a:solidFill>
              <a:latin typeface="Lato"/>
              <a:ea typeface="Lato"/>
              <a:cs typeface="Lato"/>
              <a:sym typeface="Lato"/>
            </a:endParaRPr>
          </a:p>
          <a:p>
            <a:pPr indent="-330200" lvl="0" marL="457200" rtl="0" algn="l">
              <a:spcBef>
                <a:spcPts val="560"/>
              </a:spcBef>
              <a:spcAft>
                <a:spcPts val="0"/>
              </a:spcAft>
              <a:buClr>
                <a:srgbClr val="D90011"/>
              </a:buClr>
              <a:buSzPts val="1600"/>
              <a:buFont typeface="Lato"/>
              <a:buChar char="●"/>
            </a:pPr>
            <a:r>
              <a:rPr lang="fr-FR" sz="1600">
                <a:solidFill>
                  <a:srgbClr val="FBFBFB"/>
                </a:solidFill>
                <a:latin typeface="Lato"/>
                <a:ea typeface="Lato"/>
                <a:cs typeface="Lato"/>
                <a:sym typeface="Lato"/>
              </a:rPr>
              <a:t>Privé (-) : </a:t>
            </a:r>
            <a:r>
              <a:rPr b="0" lang="fr-FR" sz="1600">
                <a:solidFill>
                  <a:srgbClr val="FBFBFB"/>
                </a:solidFill>
                <a:latin typeface="Lato"/>
                <a:ea typeface="Lato"/>
                <a:cs typeface="Lato"/>
                <a:sym typeface="Lato"/>
              </a:rPr>
              <a:t>accessible au sein de la classe où elle est définie</a:t>
            </a:r>
            <a:endParaRPr b="0" sz="1600">
              <a:solidFill>
                <a:srgbClr val="FBFBFB"/>
              </a:solidFill>
              <a:latin typeface="Lato"/>
              <a:ea typeface="Lato"/>
              <a:cs typeface="Lato"/>
              <a:sym typeface="Lato"/>
            </a:endParaRPr>
          </a:p>
          <a:p>
            <a:pPr indent="0" lvl="0" marL="0" rtl="0" algn="l">
              <a:spcBef>
                <a:spcPts val="560"/>
              </a:spcBef>
              <a:spcAft>
                <a:spcPts val="0"/>
              </a:spcAft>
              <a:buNone/>
            </a:pPr>
            <a:r>
              <a:t/>
            </a:r>
            <a:endParaRPr b="0" sz="500">
              <a:solidFill>
                <a:srgbClr val="FBFBFB"/>
              </a:solidFill>
              <a:latin typeface="Lato"/>
              <a:ea typeface="Lato"/>
              <a:cs typeface="Lato"/>
              <a:sym typeface="Lato"/>
            </a:endParaRPr>
          </a:p>
          <a:p>
            <a:pPr indent="-330200" lvl="0" marL="457200" rtl="0" algn="l">
              <a:spcBef>
                <a:spcPts val="560"/>
              </a:spcBef>
              <a:spcAft>
                <a:spcPts val="0"/>
              </a:spcAft>
              <a:buClr>
                <a:srgbClr val="D90011"/>
              </a:buClr>
              <a:buSzPts val="1600"/>
              <a:buFont typeface="Lato"/>
              <a:buChar char="●"/>
            </a:pPr>
            <a:r>
              <a:rPr lang="fr-FR" sz="1600">
                <a:solidFill>
                  <a:srgbClr val="FBFBFB"/>
                </a:solidFill>
                <a:latin typeface="Lato"/>
                <a:ea typeface="Lato"/>
                <a:cs typeface="Lato"/>
                <a:sym typeface="Lato"/>
              </a:rPr>
              <a:t>Paquetage (~) : </a:t>
            </a:r>
            <a:r>
              <a:rPr b="0" lang="fr-FR" sz="1600">
                <a:solidFill>
                  <a:srgbClr val="FBFBFB"/>
                </a:solidFill>
                <a:latin typeface="Lato"/>
                <a:ea typeface="Lato"/>
                <a:cs typeface="Lato"/>
                <a:sym typeface="Lato"/>
              </a:rPr>
              <a:t>accessible aux classes situées dans le même package/namespace</a:t>
            </a:r>
            <a:endParaRPr b="0" sz="1600">
              <a:solidFill>
                <a:srgbClr val="FBFBFB"/>
              </a:solidFill>
              <a:latin typeface="Lato"/>
              <a:ea typeface="Lato"/>
              <a:cs typeface="Lato"/>
              <a:sym typeface="Lato"/>
            </a:endParaRPr>
          </a:p>
          <a:p>
            <a:pPr indent="0" lvl="0" marL="0" rtl="0" algn="l">
              <a:spcBef>
                <a:spcPts val="560"/>
              </a:spcBef>
              <a:spcAft>
                <a:spcPts val="0"/>
              </a:spcAft>
              <a:buNone/>
            </a:pPr>
            <a:r>
              <a:t/>
            </a:r>
            <a:endParaRPr b="0" sz="500">
              <a:solidFill>
                <a:srgbClr val="FBFBFB"/>
              </a:solidFill>
              <a:latin typeface="Lato"/>
              <a:ea typeface="Lato"/>
              <a:cs typeface="Lato"/>
              <a:sym typeface="Lato"/>
            </a:endParaRPr>
          </a:p>
          <a:p>
            <a:pPr indent="-330200" lvl="0" marL="457200" rtl="0" algn="l">
              <a:spcBef>
                <a:spcPts val="560"/>
              </a:spcBef>
              <a:spcAft>
                <a:spcPts val="0"/>
              </a:spcAft>
              <a:buClr>
                <a:srgbClr val="D90011"/>
              </a:buClr>
              <a:buSzPts val="1600"/>
              <a:buFont typeface="Lato"/>
              <a:buChar char="●"/>
            </a:pPr>
            <a:r>
              <a:rPr lang="fr-FR" sz="1600">
                <a:solidFill>
                  <a:srgbClr val="FBFBFB"/>
                </a:solidFill>
                <a:latin typeface="Lato"/>
                <a:ea typeface="Lato"/>
                <a:cs typeface="Lato"/>
                <a:sym typeface="Lato"/>
              </a:rPr>
              <a:t>Dérivé (/) : </a:t>
            </a:r>
            <a:r>
              <a:rPr b="0" lang="fr-FR" sz="1600">
                <a:solidFill>
                  <a:srgbClr val="FBFBFB"/>
                </a:solidFill>
                <a:latin typeface="Lato"/>
                <a:ea typeface="Lato"/>
                <a:cs typeface="Lato"/>
                <a:sym typeface="Lato"/>
              </a:rPr>
              <a:t>calculée à partir d'autres propriétés et n'est donc pas explicitement stockée dans la classe</a:t>
            </a:r>
            <a:endParaRPr b="0" sz="1600">
              <a:solidFill>
                <a:srgbClr val="FBFBFB"/>
              </a:solidFill>
              <a:latin typeface="Lato"/>
              <a:ea typeface="Lato"/>
              <a:cs typeface="Lato"/>
              <a:sym typeface="Lato"/>
            </a:endParaRPr>
          </a:p>
          <a:p>
            <a:pPr indent="0" lvl="0" marL="0" rtl="0" algn="l">
              <a:spcBef>
                <a:spcPts val="560"/>
              </a:spcBef>
              <a:spcAft>
                <a:spcPts val="0"/>
              </a:spcAft>
              <a:buNone/>
            </a:pPr>
            <a:r>
              <a:t/>
            </a:r>
            <a:endParaRPr b="0" sz="500">
              <a:solidFill>
                <a:srgbClr val="FBFBFB"/>
              </a:solidFill>
              <a:latin typeface="Lato"/>
              <a:ea typeface="Lato"/>
              <a:cs typeface="Lato"/>
              <a:sym typeface="Lato"/>
            </a:endParaRPr>
          </a:p>
          <a:p>
            <a:pPr indent="-342900" lvl="0" marL="457200" rtl="0" algn="l">
              <a:spcBef>
                <a:spcPts val="560"/>
              </a:spcBef>
              <a:spcAft>
                <a:spcPts val="0"/>
              </a:spcAft>
              <a:buClr>
                <a:srgbClr val="D90011"/>
              </a:buClr>
              <a:buSzPts val="1800"/>
              <a:buFont typeface="Lato"/>
              <a:buChar char="●"/>
            </a:pPr>
            <a:r>
              <a:rPr lang="fr-FR" sz="1600">
                <a:solidFill>
                  <a:srgbClr val="FBFBFB"/>
                </a:solidFill>
                <a:latin typeface="Lato"/>
                <a:ea typeface="Lato"/>
                <a:cs typeface="Lato"/>
                <a:sym typeface="Lato"/>
              </a:rPr>
              <a:t>Statique (_) : </a:t>
            </a:r>
            <a:r>
              <a:rPr b="0" lang="fr-FR" sz="1600">
                <a:solidFill>
                  <a:srgbClr val="FBFBFB"/>
                </a:solidFill>
                <a:latin typeface="Lato"/>
                <a:ea typeface="Lato"/>
                <a:cs typeface="Lato"/>
                <a:sym typeface="Lato"/>
              </a:rPr>
              <a:t>Toutes les instances de la classe partagent cet élément</a:t>
            </a:r>
            <a:endParaRPr b="0" sz="1600">
              <a:solidFill>
                <a:srgbClr val="FBFBFB"/>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303fa59fdd0_0_428"/>
          <p:cNvSpPr txBox="1"/>
          <p:nvPr>
            <p:ph type="title"/>
          </p:nvPr>
        </p:nvSpPr>
        <p:spPr>
          <a:xfrm>
            <a:off x="914400" y="276025"/>
            <a:ext cx="7928400" cy="776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fr-FR" sz="2650"/>
              <a:t>Diagrammes structurels</a:t>
            </a:r>
            <a:endParaRPr sz="2650"/>
          </a:p>
          <a:p>
            <a:pPr indent="0" lvl="0" marL="0" rtl="0" algn="l">
              <a:spcBef>
                <a:spcPts val="0"/>
              </a:spcBef>
              <a:spcAft>
                <a:spcPts val="0"/>
              </a:spcAft>
              <a:buNone/>
            </a:pPr>
            <a:r>
              <a:rPr lang="fr-FR" sz="2650"/>
              <a:t>Diagramme de d’objets</a:t>
            </a:r>
            <a:endParaRPr sz="2650"/>
          </a:p>
        </p:txBody>
      </p:sp>
      <p:sp>
        <p:nvSpPr>
          <p:cNvPr id="426" name="Google Shape;426;g303fa59fdd0_0_428"/>
          <p:cNvSpPr txBox="1"/>
          <p:nvPr>
            <p:ph idx="1" type="body"/>
          </p:nvPr>
        </p:nvSpPr>
        <p:spPr>
          <a:xfrm>
            <a:off x="304400" y="1120525"/>
            <a:ext cx="8535300" cy="4110600"/>
          </a:xfrm>
          <a:prstGeom prst="rect">
            <a:avLst/>
          </a:prstGeom>
          <a:noFill/>
          <a:ln>
            <a:noFill/>
          </a:ln>
        </p:spPr>
        <p:txBody>
          <a:bodyPr anchorCtr="0" anchor="t" bIns="45700" lIns="91425" spcFirstLastPara="1" rIns="91425" wrap="square" tIns="45700">
            <a:normAutofit/>
          </a:bodyPr>
          <a:lstStyle/>
          <a:p>
            <a:pPr indent="-330200" lvl="0" marL="457200" rtl="0" algn="l">
              <a:spcBef>
                <a:spcPts val="360"/>
              </a:spcBef>
              <a:spcAft>
                <a:spcPts val="0"/>
              </a:spcAft>
              <a:buSzPts val="1600"/>
              <a:buChar char="●"/>
            </a:pPr>
            <a:r>
              <a:rPr b="1" lang="fr-FR"/>
              <a:t>Les objets:</a:t>
            </a:r>
            <a:endParaRPr b="1"/>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Objets : instances d'une classe. Les diagrammes d’objets sont des “instantanées” de l'exécution de votre programme</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Les objets peuvent aussi être déclarées en contenant des informations de la manière suivante:</a:t>
            </a:r>
            <a:endParaRPr/>
          </a:p>
        </p:txBody>
      </p:sp>
      <p:pic>
        <p:nvPicPr>
          <p:cNvPr id="427" name="Google Shape;427;g303fa59fdd0_0_428"/>
          <p:cNvPicPr preferRelativeResize="0"/>
          <p:nvPr/>
        </p:nvPicPr>
        <p:blipFill>
          <a:blip r:embed="rId3">
            <a:alphaModFix/>
          </a:blip>
          <a:stretch>
            <a:fillRect/>
          </a:stretch>
        </p:blipFill>
        <p:spPr>
          <a:xfrm>
            <a:off x="2095500" y="1120525"/>
            <a:ext cx="3270374" cy="889650"/>
          </a:xfrm>
          <a:prstGeom prst="rect">
            <a:avLst/>
          </a:prstGeom>
          <a:noFill/>
          <a:ln>
            <a:noFill/>
          </a:ln>
        </p:spPr>
      </p:pic>
      <p:pic>
        <p:nvPicPr>
          <p:cNvPr id="428" name="Google Shape;428;g303fa59fdd0_0_428"/>
          <p:cNvPicPr preferRelativeResize="0"/>
          <p:nvPr/>
        </p:nvPicPr>
        <p:blipFill>
          <a:blip r:embed="rId4">
            <a:alphaModFix/>
          </a:blip>
          <a:stretch>
            <a:fillRect/>
          </a:stretch>
        </p:blipFill>
        <p:spPr>
          <a:xfrm>
            <a:off x="2685225" y="3419175"/>
            <a:ext cx="1695974" cy="1307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303fa59fdd0_0_379"/>
          <p:cNvSpPr txBox="1"/>
          <p:nvPr>
            <p:ph type="title"/>
          </p:nvPr>
        </p:nvSpPr>
        <p:spPr>
          <a:xfrm>
            <a:off x="914400" y="276025"/>
            <a:ext cx="7928400" cy="844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fr-FR" sz="2650"/>
              <a:t>Les diagrammes UML</a:t>
            </a:r>
            <a:endParaRPr sz="2650"/>
          </a:p>
          <a:p>
            <a:pPr indent="0" lvl="0" marL="0" rtl="0" algn="l">
              <a:spcBef>
                <a:spcPts val="0"/>
              </a:spcBef>
              <a:spcAft>
                <a:spcPts val="0"/>
              </a:spcAft>
              <a:buClr>
                <a:schemeClr val="dk1"/>
              </a:buClr>
              <a:buSzPts val="1100"/>
              <a:buFont typeface="Arial"/>
              <a:buNone/>
            </a:pPr>
            <a:r>
              <a:rPr lang="fr-FR" sz="2250"/>
              <a:t>Diagrammes structurels</a:t>
            </a:r>
            <a:endParaRPr/>
          </a:p>
        </p:txBody>
      </p:sp>
      <p:sp>
        <p:nvSpPr>
          <p:cNvPr id="435" name="Google Shape;435;g303fa59fdd0_0_379"/>
          <p:cNvSpPr txBox="1"/>
          <p:nvPr>
            <p:ph idx="1" type="body"/>
          </p:nvPr>
        </p:nvSpPr>
        <p:spPr>
          <a:xfrm>
            <a:off x="304400" y="1120525"/>
            <a:ext cx="8535300" cy="4110600"/>
          </a:xfrm>
          <a:prstGeom prst="rect">
            <a:avLst/>
          </a:prstGeom>
          <a:noFill/>
          <a:ln>
            <a:noFill/>
          </a:ln>
        </p:spPr>
        <p:txBody>
          <a:bodyPr anchorCtr="0" anchor="t" bIns="45700" lIns="91425" spcFirstLastPara="1" rIns="91425" wrap="square" tIns="45700">
            <a:normAutofit/>
          </a:bodyPr>
          <a:lstStyle/>
          <a:p>
            <a:pPr indent="-355600" lvl="0" marL="457200" rtl="0" algn="l">
              <a:spcBef>
                <a:spcPts val="360"/>
              </a:spcBef>
              <a:spcAft>
                <a:spcPts val="0"/>
              </a:spcAft>
              <a:buSzPts val="2000"/>
              <a:buChar char="●"/>
            </a:pPr>
            <a:r>
              <a:rPr b="1" lang="fr-FR" sz="2000"/>
              <a:t>Stéréotype</a:t>
            </a:r>
            <a:endParaRPr b="1" sz="2000"/>
          </a:p>
          <a:p>
            <a:pPr indent="0" lvl="0" marL="0" rtl="0" algn="l">
              <a:spcBef>
                <a:spcPts val="360"/>
              </a:spcBef>
              <a:spcAft>
                <a:spcPts val="0"/>
              </a:spcAft>
              <a:buNone/>
            </a:pPr>
            <a:r>
              <a:t/>
            </a:r>
            <a:endParaRPr b="1" sz="2000"/>
          </a:p>
          <a:p>
            <a:pPr indent="-342900" lvl="0" marL="457200" rtl="0" algn="l">
              <a:spcBef>
                <a:spcPts val="360"/>
              </a:spcBef>
              <a:spcAft>
                <a:spcPts val="0"/>
              </a:spcAft>
              <a:buSzPts val="1800"/>
              <a:buChar char="●"/>
            </a:pPr>
            <a:r>
              <a:rPr lang="fr-FR"/>
              <a:t>Définition : Q</a:t>
            </a:r>
            <a:r>
              <a:rPr lang="fr-FR"/>
              <a:t>ualifie ou catégorise un élément UML pour indiquer une sémantique particulière. Cela permet d'ajouter des informations supplémentaires sans altérer le sens fondamental de l'élément UML.</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Représentation UML : &lt;&lt;exemple de stéréotypage&gt;&gt;</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303fa59fdd0_0_311"/>
          <p:cNvSpPr txBox="1"/>
          <p:nvPr>
            <p:ph type="title"/>
          </p:nvPr>
        </p:nvSpPr>
        <p:spPr>
          <a:xfrm>
            <a:off x="914400" y="276025"/>
            <a:ext cx="7928400" cy="776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fr-FR"/>
              <a:t>Les diagrammes UML</a:t>
            </a:r>
            <a:endParaRPr/>
          </a:p>
          <a:p>
            <a:pPr indent="0" lvl="0" marL="0" rtl="0" algn="l">
              <a:spcBef>
                <a:spcPts val="0"/>
              </a:spcBef>
              <a:spcAft>
                <a:spcPts val="0"/>
              </a:spcAft>
              <a:buSzPts val="990"/>
              <a:buNone/>
            </a:pPr>
            <a:r>
              <a:rPr lang="fr-FR" sz="2050"/>
              <a:t>Diagrammes structurels</a:t>
            </a:r>
            <a:endParaRPr sz="2050"/>
          </a:p>
        </p:txBody>
      </p:sp>
      <p:sp>
        <p:nvSpPr>
          <p:cNvPr id="442" name="Google Shape;442;g303fa59fdd0_0_311"/>
          <p:cNvSpPr txBox="1"/>
          <p:nvPr>
            <p:ph idx="1" type="body"/>
          </p:nvPr>
        </p:nvSpPr>
        <p:spPr>
          <a:xfrm>
            <a:off x="304400" y="1120525"/>
            <a:ext cx="8535300" cy="4110600"/>
          </a:xfrm>
          <a:prstGeom prst="rect">
            <a:avLst/>
          </a:prstGeom>
          <a:noFill/>
          <a:ln>
            <a:noFill/>
          </a:ln>
        </p:spPr>
        <p:txBody>
          <a:bodyPr anchorCtr="0" anchor="t" bIns="45700" lIns="91425" spcFirstLastPara="1" rIns="91425" wrap="square" tIns="45700">
            <a:normAutofit/>
          </a:bodyPr>
          <a:lstStyle/>
          <a:p>
            <a:pPr indent="-330200" lvl="0" marL="457200" rtl="0" algn="l">
              <a:spcBef>
                <a:spcPts val="360"/>
              </a:spcBef>
              <a:spcAft>
                <a:spcPts val="0"/>
              </a:spcAft>
              <a:buSzPts val="1600"/>
              <a:buChar char="●"/>
            </a:pPr>
            <a:r>
              <a:rPr b="1" lang="fr-FR"/>
              <a:t>Les interfaces</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Interface : </a:t>
            </a:r>
            <a:r>
              <a:rPr lang="fr-FR"/>
              <a:t>élément structurel qui spécifie un ensemble de méthodes qu'une ou plusieurs classes doivent implémenter</a:t>
            </a:r>
            <a:endParaRPr/>
          </a:p>
        </p:txBody>
      </p:sp>
      <p:pic>
        <p:nvPicPr>
          <p:cNvPr id="443" name="Google Shape;443;g303fa59fdd0_0_311"/>
          <p:cNvPicPr preferRelativeResize="0"/>
          <p:nvPr/>
        </p:nvPicPr>
        <p:blipFill>
          <a:blip r:embed="rId3">
            <a:alphaModFix/>
          </a:blip>
          <a:stretch>
            <a:fillRect/>
          </a:stretch>
        </p:blipFill>
        <p:spPr>
          <a:xfrm>
            <a:off x="1943075" y="1333175"/>
            <a:ext cx="4688701" cy="1184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303fa59fdd0_0_438"/>
          <p:cNvSpPr txBox="1"/>
          <p:nvPr>
            <p:ph type="title"/>
          </p:nvPr>
        </p:nvSpPr>
        <p:spPr>
          <a:xfrm>
            <a:off x="914400" y="276025"/>
            <a:ext cx="7928400" cy="777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41509"/>
              <a:buFont typeface="Arial"/>
              <a:buNone/>
            </a:pPr>
            <a:r>
              <a:rPr lang="fr-FR" sz="2650"/>
              <a:t>Les diagrammes UML</a:t>
            </a:r>
            <a:endParaRPr sz="2650"/>
          </a:p>
          <a:p>
            <a:pPr indent="0" lvl="0" marL="0" rtl="0" algn="l">
              <a:spcBef>
                <a:spcPts val="0"/>
              </a:spcBef>
              <a:spcAft>
                <a:spcPts val="0"/>
              </a:spcAft>
              <a:buNone/>
            </a:pPr>
            <a:r>
              <a:rPr lang="fr-FR" sz="2316"/>
              <a:t>Diagrammes structurels</a:t>
            </a:r>
            <a:endParaRPr sz="2316"/>
          </a:p>
        </p:txBody>
      </p:sp>
      <p:sp>
        <p:nvSpPr>
          <p:cNvPr id="450" name="Google Shape;450;g303fa59fdd0_0_438"/>
          <p:cNvSpPr txBox="1"/>
          <p:nvPr>
            <p:ph idx="1" type="body"/>
          </p:nvPr>
        </p:nvSpPr>
        <p:spPr>
          <a:xfrm>
            <a:off x="304400" y="1120525"/>
            <a:ext cx="8535300" cy="4110600"/>
          </a:xfrm>
          <a:prstGeom prst="rect">
            <a:avLst/>
          </a:prstGeom>
          <a:noFill/>
          <a:ln>
            <a:noFill/>
          </a:ln>
        </p:spPr>
        <p:txBody>
          <a:bodyPr anchorCtr="0" anchor="t" bIns="45700" lIns="91425" spcFirstLastPara="1" rIns="91425" wrap="square" tIns="45700">
            <a:normAutofit/>
          </a:bodyPr>
          <a:lstStyle/>
          <a:p>
            <a:pPr indent="-330200" lvl="0" marL="457200" rtl="0" algn="l">
              <a:spcBef>
                <a:spcPts val="360"/>
              </a:spcBef>
              <a:spcAft>
                <a:spcPts val="0"/>
              </a:spcAft>
              <a:buSzPts val="1600"/>
              <a:buChar char="●"/>
            </a:pPr>
            <a:r>
              <a:rPr b="1" lang="fr-FR"/>
              <a:t>Les composants</a:t>
            </a:r>
            <a:r>
              <a:rPr lang="fr-FR"/>
              <a:t>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b="1" lang="fr-FR"/>
              <a:t>Composant</a:t>
            </a:r>
            <a:r>
              <a:rPr lang="fr-FR"/>
              <a:t>: élément modulaire qui représente une partie encapsulée du système. Il définit un comportement spécifique, et il peut être remplacé ou réutilisé indépendamment, tant qu'il respecte l'interface contractuelle spécifiée.</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b="1" lang="fr-FR"/>
              <a:t>Notation: “Lollipop”</a:t>
            </a:r>
            <a:br>
              <a:rPr lang="fr-FR"/>
            </a:br>
            <a:r>
              <a:rPr lang="fr-FR"/>
              <a:t>Permet de lier les composants</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a:p>
        </p:txBody>
      </p:sp>
      <p:pic>
        <p:nvPicPr>
          <p:cNvPr id="451" name="Google Shape;451;g303fa59fdd0_0_438"/>
          <p:cNvPicPr preferRelativeResize="0"/>
          <p:nvPr/>
        </p:nvPicPr>
        <p:blipFill>
          <a:blip r:embed="rId3">
            <a:alphaModFix/>
          </a:blip>
          <a:stretch>
            <a:fillRect/>
          </a:stretch>
        </p:blipFill>
        <p:spPr>
          <a:xfrm>
            <a:off x="2705125" y="1120525"/>
            <a:ext cx="5391149" cy="1209650"/>
          </a:xfrm>
          <a:prstGeom prst="rect">
            <a:avLst/>
          </a:prstGeom>
          <a:noFill/>
          <a:ln>
            <a:noFill/>
          </a:ln>
        </p:spPr>
      </p:pic>
      <p:pic>
        <p:nvPicPr>
          <p:cNvPr id="452" name="Google Shape;452;g303fa59fdd0_0_438"/>
          <p:cNvPicPr preferRelativeResize="0"/>
          <p:nvPr/>
        </p:nvPicPr>
        <p:blipFill>
          <a:blip r:embed="rId4">
            <a:alphaModFix/>
          </a:blip>
          <a:stretch>
            <a:fillRect/>
          </a:stretch>
        </p:blipFill>
        <p:spPr>
          <a:xfrm>
            <a:off x="4755775" y="3649125"/>
            <a:ext cx="3230974" cy="1756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aed57810c0_0_14"/>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Horaire et convocations</a:t>
            </a:r>
            <a:endParaRPr/>
          </a:p>
        </p:txBody>
      </p:sp>
      <p:sp>
        <p:nvSpPr>
          <p:cNvPr id="120" name="Google Shape;120;g2aed57810c0_0_14"/>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SzPts val="1800"/>
              <a:buChar char="●"/>
            </a:pPr>
            <a:r>
              <a:rPr lang="fr-FR"/>
              <a:t>9h - 17h</a:t>
            </a:r>
            <a:endParaRPr/>
          </a:p>
          <a:p>
            <a:pPr indent="-342900" lvl="0" marL="457200" rtl="0" algn="l">
              <a:lnSpc>
                <a:spcPct val="100000"/>
              </a:lnSpc>
              <a:spcBef>
                <a:spcPts val="0"/>
              </a:spcBef>
              <a:spcAft>
                <a:spcPts val="0"/>
              </a:spcAft>
              <a:buSzPts val="1800"/>
              <a:buChar char="●"/>
            </a:pPr>
            <a:r>
              <a:rPr lang="fr-FR"/>
              <a:t>15 mn de pause le matin</a:t>
            </a:r>
            <a:endParaRPr/>
          </a:p>
          <a:p>
            <a:pPr indent="-342900" lvl="0" marL="457200" rtl="0" algn="l">
              <a:lnSpc>
                <a:spcPct val="100000"/>
              </a:lnSpc>
              <a:spcBef>
                <a:spcPts val="0"/>
              </a:spcBef>
              <a:spcAft>
                <a:spcPts val="0"/>
              </a:spcAft>
              <a:buSzPts val="1800"/>
              <a:buChar char="●"/>
            </a:pPr>
            <a:r>
              <a:rPr lang="fr-FR"/>
              <a:t>1h de pause déjeuner</a:t>
            </a:r>
            <a:endParaRPr/>
          </a:p>
          <a:p>
            <a:pPr indent="-342900" lvl="0" marL="457200" rtl="0" algn="l">
              <a:lnSpc>
                <a:spcPct val="100000"/>
              </a:lnSpc>
              <a:spcBef>
                <a:spcPts val="0"/>
              </a:spcBef>
              <a:spcAft>
                <a:spcPts val="0"/>
              </a:spcAft>
              <a:buSzPts val="1800"/>
              <a:buChar char="●"/>
            </a:pPr>
            <a:r>
              <a:rPr lang="fr-FR"/>
              <a:t>15 mn de pause l’aprè</a:t>
            </a:r>
            <a:r>
              <a:rPr lang="fr-FR"/>
              <a:t>s</a:t>
            </a:r>
            <a:r>
              <a:rPr lang="fr-FR"/>
              <a:t> midi</a:t>
            </a:r>
            <a:endParaRPr/>
          </a:p>
          <a:p>
            <a:pPr indent="-342900" lvl="0" marL="457200" rtl="0" algn="l">
              <a:lnSpc>
                <a:spcPct val="100000"/>
              </a:lnSpc>
              <a:spcBef>
                <a:spcPts val="0"/>
              </a:spcBef>
              <a:spcAft>
                <a:spcPts val="0"/>
              </a:spcAft>
              <a:buSzPts val="1800"/>
              <a:buChar char="●"/>
            </a:pPr>
            <a:r>
              <a:rPr lang="fr-FR"/>
              <a:t>Dernier jour à 16h30</a:t>
            </a:r>
            <a:endParaRPr/>
          </a:p>
          <a:p>
            <a:pPr indent="-342900" lvl="0" marL="457200" rtl="0" algn="l">
              <a:lnSpc>
                <a:spcPct val="100000"/>
              </a:lnSpc>
              <a:spcBef>
                <a:spcPts val="0"/>
              </a:spcBef>
              <a:spcAft>
                <a:spcPts val="0"/>
              </a:spcAft>
              <a:buSzPts val="1800"/>
              <a:buChar char="●"/>
            </a:pPr>
            <a:r>
              <a:rPr lang="fr-FR"/>
              <a:t>Y </a:t>
            </a:r>
            <a:r>
              <a:rPr lang="fr-FR"/>
              <a:t>a t’il des passages de certifications ?</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i="1" sz="1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303fa59fdd0_0_518"/>
          <p:cNvSpPr txBox="1"/>
          <p:nvPr>
            <p:ph type="title"/>
          </p:nvPr>
        </p:nvSpPr>
        <p:spPr>
          <a:xfrm>
            <a:off x="914400" y="276025"/>
            <a:ext cx="7928400" cy="777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fr-FR" sz="2650"/>
              <a:t>Les diagrammes UML</a:t>
            </a:r>
            <a:endParaRPr sz="2650"/>
          </a:p>
          <a:p>
            <a:pPr indent="0" lvl="0" marL="0" rtl="0" algn="l">
              <a:spcBef>
                <a:spcPts val="0"/>
              </a:spcBef>
              <a:spcAft>
                <a:spcPts val="0"/>
              </a:spcAft>
              <a:buNone/>
            </a:pPr>
            <a:r>
              <a:rPr lang="fr-FR" sz="2316"/>
              <a:t>Diagrammes structurels</a:t>
            </a:r>
            <a:endParaRPr sz="2316"/>
          </a:p>
        </p:txBody>
      </p:sp>
      <p:sp>
        <p:nvSpPr>
          <p:cNvPr id="459" name="Google Shape;459;g303fa59fdd0_0_518"/>
          <p:cNvSpPr txBox="1"/>
          <p:nvPr>
            <p:ph idx="1" type="body"/>
          </p:nvPr>
        </p:nvSpPr>
        <p:spPr>
          <a:xfrm>
            <a:off x="304400" y="1120525"/>
            <a:ext cx="8535300" cy="4110600"/>
          </a:xfrm>
          <a:prstGeom prst="rect">
            <a:avLst/>
          </a:prstGeom>
          <a:noFill/>
          <a:ln>
            <a:noFill/>
          </a:ln>
        </p:spPr>
        <p:txBody>
          <a:bodyPr anchorCtr="0" anchor="t" bIns="45700" lIns="91425" spcFirstLastPara="1" rIns="91425" wrap="square" tIns="45700">
            <a:normAutofit/>
          </a:bodyPr>
          <a:lstStyle/>
          <a:p>
            <a:pPr indent="-330200" lvl="0" marL="457200" rtl="0" algn="l">
              <a:spcBef>
                <a:spcPts val="360"/>
              </a:spcBef>
              <a:spcAft>
                <a:spcPts val="0"/>
              </a:spcAft>
              <a:buSzPts val="1600"/>
              <a:buChar char="●"/>
            </a:pPr>
            <a:r>
              <a:rPr b="1" lang="fr-FR"/>
              <a:t>Les contraintes</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457200" rtl="0" algn="l">
              <a:spcBef>
                <a:spcPts val="360"/>
              </a:spcBef>
              <a:spcAft>
                <a:spcPts val="0"/>
              </a:spcAft>
              <a:buNone/>
            </a:pPr>
            <a:r>
              <a:t/>
            </a:r>
            <a:endParaRPr/>
          </a:p>
          <a:p>
            <a:pPr indent="0" lvl="0" marL="0" rtl="0" algn="l">
              <a:spcBef>
                <a:spcPts val="360"/>
              </a:spcBef>
              <a:spcAft>
                <a:spcPts val="0"/>
              </a:spcAft>
              <a:buNone/>
            </a:pPr>
            <a:r>
              <a:t/>
            </a:r>
            <a:endParaRPr b="1"/>
          </a:p>
          <a:p>
            <a:pPr indent="0" lvl="0" marL="0" rtl="0" algn="l">
              <a:spcBef>
                <a:spcPts val="360"/>
              </a:spcBef>
              <a:spcAft>
                <a:spcPts val="0"/>
              </a:spcAft>
              <a:buNone/>
            </a:pPr>
            <a:r>
              <a:t/>
            </a:r>
            <a:endParaRPr b="1"/>
          </a:p>
          <a:p>
            <a:pPr indent="-342900" lvl="0" marL="457200" rtl="0" algn="l">
              <a:spcBef>
                <a:spcPts val="360"/>
              </a:spcBef>
              <a:spcAft>
                <a:spcPts val="0"/>
              </a:spcAft>
              <a:buSzPts val="1800"/>
              <a:buChar char="●"/>
            </a:pPr>
            <a:r>
              <a:rPr b="1" lang="fr-FR"/>
              <a:t>Contrainte:</a:t>
            </a:r>
            <a:r>
              <a:rPr lang="fr-FR"/>
              <a:t> C</a:t>
            </a:r>
            <a:r>
              <a:rPr lang="fr-FR"/>
              <a:t>onditions ou des restrictions qui doivent être respectées dans le modèle ou lors de l’exécution du système. Les contraintes aident à définir les attentes vis-à-vis du système et à garantir son intégrité.</a:t>
            </a:r>
            <a:endParaRPr/>
          </a:p>
          <a:p>
            <a:pPr indent="0" lvl="0" marL="0" rtl="0" algn="l">
              <a:lnSpc>
                <a:spcPct val="100000"/>
              </a:lnSpc>
              <a:spcBef>
                <a:spcPts val="360"/>
              </a:spcBef>
              <a:spcAft>
                <a:spcPts val="0"/>
              </a:spcAft>
              <a:buSzPts val="1800"/>
              <a:buNone/>
            </a:pPr>
            <a:r>
              <a:t/>
            </a:r>
            <a:endParaRPr/>
          </a:p>
        </p:txBody>
      </p:sp>
      <p:pic>
        <p:nvPicPr>
          <p:cNvPr id="460" name="Google Shape;460;g303fa59fdd0_0_518"/>
          <p:cNvPicPr preferRelativeResize="0"/>
          <p:nvPr/>
        </p:nvPicPr>
        <p:blipFill>
          <a:blip r:embed="rId3">
            <a:alphaModFix/>
          </a:blip>
          <a:stretch>
            <a:fillRect/>
          </a:stretch>
        </p:blipFill>
        <p:spPr>
          <a:xfrm>
            <a:off x="2787750" y="1120525"/>
            <a:ext cx="3031898" cy="21584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303fa59fdd0_0_452"/>
          <p:cNvSpPr txBox="1"/>
          <p:nvPr>
            <p:ph type="title"/>
          </p:nvPr>
        </p:nvSpPr>
        <p:spPr>
          <a:xfrm>
            <a:off x="914400" y="276025"/>
            <a:ext cx="7928400" cy="777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fr-FR" sz="2650"/>
              <a:t>Les diagrammes UML</a:t>
            </a:r>
            <a:endParaRPr sz="2650"/>
          </a:p>
          <a:p>
            <a:pPr indent="0" lvl="0" marL="0" rtl="0" algn="l">
              <a:spcBef>
                <a:spcPts val="0"/>
              </a:spcBef>
              <a:spcAft>
                <a:spcPts val="0"/>
              </a:spcAft>
              <a:buNone/>
            </a:pPr>
            <a:r>
              <a:rPr lang="fr-FR" sz="2316"/>
              <a:t>Diagrammes structurels</a:t>
            </a:r>
            <a:endParaRPr sz="2316"/>
          </a:p>
        </p:txBody>
      </p:sp>
      <p:sp>
        <p:nvSpPr>
          <p:cNvPr id="467" name="Google Shape;467;g303fa59fdd0_0_452"/>
          <p:cNvSpPr txBox="1"/>
          <p:nvPr>
            <p:ph idx="1" type="body"/>
          </p:nvPr>
        </p:nvSpPr>
        <p:spPr>
          <a:xfrm>
            <a:off x="304400" y="1120525"/>
            <a:ext cx="8535300" cy="4110600"/>
          </a:xfrm>
          <a:prstGeom prst="rect">
            <a:avLst/>
          </a:prstGeom>
          <a:noFill/>
          <a:ln>
            <a:noFill/>
          </a:ln>
        </p:spPr>
        <p:txBody>
          <a:bodyPr anchorCtr="0" anchor="t" bIns="45700" lIns="91425" spcFirstLastPara="1" rIns="91425" wrap="square" tIns="45700">
            <a:normAutofit/>
          </a:bodyPr>
          <a:lstStyle/>
          <a:p>
            <a:pPr indent="-330200" lvl="0" marL="457200" rtl="0" algn="l">
              <a:spcBef>
                <a:spcPts val="360"/>
              </a:spcBef>
              <a:spcAft>
                <a:spcPts val="0"/>
              </a:spcAft>
              <a:buSzPts val="1600"/>
              <a:buChar char="●"/>
            </a:pPr>
            <a:r>
              <a:rPr b="1" lang="fr-FR"/>
              <a:t>Les  blocs</a:t>
            </a:r>
            <a:r>
              <a:rPr lang="fr-FR"/>
              <a:t>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Bloc: A</a:t>
            </a:r>
            <a:r>
              <a:rPr lang="fr-FR"/>
              <a:t>bstraction représentant une entité d'un système, qu'il s'agisse d'un composant physique, logique ou fonctionnel.</a:t>
            </a:r>
            <a:endParaRPr/>
          </a:p>
          <a:p>
            <a:pPr indent="-342900" lvl="0" marL="457200" rtl="0" algn="l">
              <a:spcBef>
                <a:spcPts val="0"/>
              </a:spcBef>
              <a:spcAft>
                <a:spcPts val="0"/>
              </a:spcAft>
              <a:buSzPts val="1800"/>
              <a:buChar char="●"/>
            </a:pPr>
            <a:r>
              <a:rPr lang="fr-FR"/>
              <a:t>Il est possible </a:t>
            </a:r>
            <a:r>
              <a:rPr lang="fr-FR"/>
              <a:t>d'insérer</a:t>
            </a:r>
            <a:r>
              <a:rPr lang="fr-FR"/>
              <a:t> les organes d’un </a:t>
            </a:r>
            <a:r>
              <a:rPr lang="fr-FR"/>
              <a:t>bloc</a:t>
            </a:r>
            <a:r>
              <a:rPr lang="fr-FR"/>
              <a:t>, comme des composants, des objets, ect…</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a:p>
        </p:txBody>
      </p:sp>
      <p:pic>
        <p:nvPicPr>
          <p:cNvPr id="468" name="Google Shape;468;g303fa59fdd0_0_452"/>
          <p:cNvPicPr preferRelativeResize="0"/>
          <p:nvPr/>
        </p:nvPicPr>
        <p:blipFill>
          <a:blip r:embed="rId3">
            <a:alphaModFix/>
          </a:blip>
          <a:stretch>
            <a:fillRect/>
          </a:stretch>
        </p:blipFill>
        <p:spPr>
          <a:xfrm>
            <a:off x="2644525" y="1053625"/>
            <a:ext cx="4468150" cy="18475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303fa59fdd0_0_461"/>
          <p:cNvSpPr txBox="1"/>
          <p:nvPr>
            <p:ph type="title"/>
          </p:nvPr>
        </p:nvSpPr>
        <p:spPr>
          <a:xfrm>
            <a:off x="914400" y="276025"/>
            <a:ext cx="7928400" cy="777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fr-FR" sz="2650"/>
              <a:t>Les diagrammes UML</a:t>
            </a:r>
            <a:endParaRPr sz="2650"/>
          </a:p>
          <a:p>
            <a:pPr indent="0" lvl="0" marL="0" rtl="0" algn="l">
              <a:spcBef>
                <a:spcPts val="0"/>
              </a:spcBef>
              <a:spcAft>
                <a:spcPts val="0"/>
              </a:spcAft>
              <a:buNone/>
            </a:pPr>
            <a:r>
              <a:rPr lang="fr-FR" sz="2316"/>
              <a:t>Diagrammes structurels</a:t>
            </a:r>
            <a:endParaRPr sz="2316"/>
          </a:p>
        </p:txBody>
      </p:sp>
      <p:sp>
        <p:nvSpPr>
          <p:cNvPr id="475" name="Google Shape;475;g303fa59fdd0_0_461"/>
          <p:cNvSpPr txBox="1"/>
          <p:nvPr>
            <p:ph idx="1" type="body"/>
          </p:nvPr>
        </p:nvSpPr>
        <p:spPr>
          <a:xfrm>
            <a:off x="304400" y="1120525"/>
            <a:ext cx="8535300" cy="4110600"/>
          </a:xfrm>
          <a:prstGeom prst="rect">
            <a:avLst/>
          </a:prstGeom>
          <a:noFill/>
          <a:ln>
            <a:noFill/>
          </a:ln>
        </p:spPr>
        <p:txBody>
          <a:bodyPr anchorCtr="0" anchor="t" bIns="45700" lIns="91425" spcFirstLastPara="1" rIns="91425" wrap="square" tIns="45700">
            <a:normAutofit/>
          </a:bodyPr>
          <a:lstStyle/>
          <a:p>
            <a:pPr indent="-330200" lvl="0" marL="457200" rtl="0" algn="l">
              <a:spcBef>
                <a:spcPts val="360"/>
              </a:spcBef>
              <a:spcAft>
                <a:spcPts val="0"/>
              </a:spcAft>
              <a:buSzPts val="1600"/>
              <a:buChar char="●"/>
            </a:pPr>
            <a:r>
              <a:rPr b="1" lang="fr-FR"/>
              <a:t>Les  paquetages</a:t>
            </a:r>
            <a:r>
              <a:rPr lang="fr-FR"/>
              <a:t>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Paquetage: Dossier pour o</a:t>
            </a:r>
            <a:r>
              <a:rPr lang="fr-FR"/>
              <a:t>rganiser et regrouper les différents éléments d'un modèle, comme des classes, des interfaces, des diagrammes ou d'autres paquetages</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a:p>
        </p:txBody>
      </p:sp>
      <p:pic>
        <p:nvPicPr>
          <p:cNvPr id="476" name="Google Shape;476;g303fa59fdd0_0_461"/>
          <p:cNvPicPr preferRelativeResize="0"/>
          <p:nvPr/>
        </p:nvPicPr>
        <p:blipFill>
          <a:blip r:embed="rId3">
            <a:alphaModFix/>
          </a:blip>
          <a:stretch>
            <a:fillRect/>
          </a:stretch>
        </p:blipFill>
        <p:spPr>
          <a:xfrm>
            <a:off x="2780125" y="1182599"/>
            <a:ext cx="2901175" cy="10954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303fa59fdd0_0_470"/>
          <p:cNvSpPr txBox="1"/>
          <p:nvPr>
            <p:ph type="title"/>
          </p:nvPr>
        </p:nvSpPr>
        <p:spPr>
          <a:xfrm>
            <a:off x="914400" y="276025"/>
            <a:ext cx="7928400" cy="777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fr-FR" sz="2650"/>
              <a:t>Les diagrammes UML</a:t>
            </a:r>
            <a:endParaRPr sz="2650"/>
          </a:p>
          <a:p>
            <a:pPr indent="0" lvl="0" marL="0" rtl="0" algn="l">
              <a:spcBef>
                <a:spcPts val="0"/>
              </a:spcBef>
              <a:spcAft>
                <a:spcPts val="0"/>
              </a:spcAft>
              <a:buNone/>
            </a:pPr>
            <a:r>
              <a:rPr lang="fr-FR" sz="2316"/>
              <a:t>Diagrammes structurels</a:t>
            </a:r>
            <a:endParaRPr sz="2316"/>
          </a:p>
        </p:txBody>
      </p:sp>
      <p:sp>
        <p:nvSpPr>
          <p:cNvPr id="483" name="Google Shape;483;g303fa59fdd0_0_470"/>
          <p:cNvSpPr txBox="1"/>
          <p:nvPr>
            <p:ph idx="1" type="body"/>
          </p:nvPr>
        </p:nvSpPr>
        <p:spPr>
          <a:xfrm>
            <a:off x="304400" y="1120525"/>
            <a:ext cx="8535300" cy="4110600"/>
          </a:xfrm>
          <a:prstGeom prst="rect">
            <a:avLst/>
          </a:prstGeom>
          <a:noFill/>
          <a:ln>
            <a:noFill/>
          </a:ln>
        </p:spPr>
        <p:txBody>
          <a:bodyPr anchorCtr="0" anchor="t" bIns="45700" lIns="91425" spcFirstLastPara="1" rIns="91425" wrap="square" tIns="45700">
            <a:normAutofit/>
          </a:bodyPr>
          <a:lstStyle/>
          <a:p>
            <a:pPr indent="-330200" lvl="0" marL="457200" rtl="0" algn="l">
              <a:spcBef>
                <a:spcPts val="360"/>
              </a:spcBef>
              <a:spcAft>
                <a:spcPts val="0"/>
              </a:spcAft>
              <a:buSzPts val="1600"/>
              <a:buChar char="●"/>
            </a:pPr>
            <a:r>
              <a:rPr b="1" lang="fr-FR"/>
              <a:t>Les  notes</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457200" rtl="0" algn="l">
              <a:spcBef>
                <a:spcPts val="360"/>
              </a:spcBef>
              <a:spcAft>
                <a:spcPts val="0"/>
              </a:spcAft>
              <a:buNone/>
            </a:pPr>
            <a:r>
              <a:t/>
            </a:r>
            <a:endParaRPr/>
          </a:p>
          <a:p>
            <a:pPr indent="-342900" lvl="0" marL="457200" rtl="0" algn="l">
              <a:spcBef>
                <a:spcPts val="360"/>
              </a:spcBef>
              <a:spcAft>
                <a:spcPts val="0"/>
              </a:spcAft>
              <a:buSzPts val="1800"/>
              <a:buChar char="●"/>
            </a:pPr>
            <a:r>
              <a:rPr b="1" lang="fr-FR"/>
              <a:t>Notes:</a:t>
            </a:r>
            <a:r>
              <a:rPr lang="fr-FR"/>
              <a:t> Un équivalent de post-it, servant à mettre des informations temporaire à destinations des collaborateurs</a:t>
            </a:r>
            <a:endParaRPr/>
          </a:p>
          <a:p>
            <a:pPr indent="0" lvl="0" marL="0" rtl="0" algn="l">
              <a:lnSpc>
                <a:spcPct val="100000"/>
              </a:lnSpc>
              <a:spcBef>
                <a:spcPts val="360"/>
              </a:spcBef>
              <a:spcAft>
                <a:spcPts val="0"/>
              </a:spcAft>
              <a:buSzPts val="1800"/>
              <a:buNone/>
            </a:pPr>
            <a:r>
              <a:t/>
            </a:r>
            <a:endParaRPr/>
          </a:p>
        </p:txBody>
      </p:sp>
      <p:pic>
        <p:nvPicPr>
          <p:cNvPr id="484" name="Google Shape;484;g303fa59fdd0_0_470"/>
          <p:cNvPicPr preferRelativeResize="0"/>
          <p:nvPr/>
        </p:nvPicPr>
        <p:blipFill>
          <a:blip r:embed="rId3">
            <a:alphaModFix/>
          </a:blip>
          <a:stretch>
            <a:fillRect/>
          </a:stretch>
        </p:blipFill>
        <p:spPr>
          <a:xfrm>
            <a:off x="2352975" y="1120525"/>
            <a:ext cx="2123750" cy="16374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303fa59fdd0_0_478"/>
          <p:cNvSpPr txBox="1"/>
          <p:nvPr>
            <p:ph type="title"/>
          </p:nvPr>
        </p:nvSpPr>
        <p:spPr>
          <a:xfrm>
            <a:off x="914400" y="276025"/>
            <a:ext cx="7928400" cy="777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fr-FR" sz="2650"/>
              <a:t>Les diagrammes UML</a:t>
            </a:r>
            <a:endParaRPr sz="2650"/>
          </a:p>
          <a:p>
            <a:pPr indent="0" lvl="0" marL="0" rtl="0" algn="l">
              <a:spcBef>
                <a:spcPts val="0"/>
              </a:spcBef>
              <a:spcAft>
                <a:spcPts val="0"/>
              </a:spcAft>
              <a:buNone/>
            </a:pPr>
            <a:r>
              <a:rPr lang="fr-FR" sz="2316"/>
              <a:t>Diagrammes structurels</a:t>
            </a:r>
            <a:endParaRPr sz="2316"/>
          </a:p>
        </p:txBody>
      </p:sp>
      <p:sp>
        <p:nvSpPr>
          <p:cNvPr id="491" name="Google Shape;491;g303fa59fdd0_0_478"/>
          <p:cNvSpPr txBox="1"/>
          <p:nvPr>
            <p:ph idx="1" type="body"/>
          </p:nvPr>
        </p:nvSpPr>
        <p:spPr>
          <a:xfrm>
            <a:off x="304400" y="1120525"/>
            <a:ext cx="8535300" cy="4110600"/>
          </a:xfrm>
          <a:prstGeom prst="rect">
            <a:avLst/>
          </a:prstGeom>
          <a:noFill/>
          <a:ln>
            <a:noFill/>
          </a:ln>
        </p:spPr>
        <p:txBody>
          <a:bodyPr anchorCtr="0" anchor="t" bIns="45700" lIns="91425" spcFirstLastPara="1" rIns="91425" wrap="square" tIns="45700">
            <a:normAutofit/>
          </a:bodyPr>
          <a:lstStyle/>
          <a:p>
            <a:pPr indent="-330200" lvl="0" marL="457200" rtl="0" algn="l">
              <a:spcBef>
                <a:spcPts val="360"/>
              </a:spcBef>
              <a:spcAft>
                <a:spcPts val="0"/>
              </a:spcAft>
              <a:buSzPts val="1600"/>
              <a:buChar char="●"/>
            </a:pPr>
            <a:r>
              <a:rPr b="1" lang="fr-FR"/>
              <a:t>Les acteurs</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457200" rtl="0" algn="l">
              <a:spcBef>
                <a:spcPts val="360"/>
              </a:spcBef>
              <a:spcAft>
                <a:spcPts val="0"/>
              </a:spcAft>
              <a:buNone/>
            </a:pPr>
            <a:r>
              <a:t/>
            </a:r>
            <a:endParaRPr/>
          </a:p>
          <a:p>
            <a:pPr indent="0" lvl="0" marL="0" rtl="0" algn="l">
              <a:spcBef>
                <a:spcPts val="360"/>
              </a:spcBef>
              <a:spcAft>
                <a:spcPts val="0"/>
              </a:spcAft>
              <a:buNone/>
            </a:pPr>
            <a:r>
              <a:t/>
            </a:r>
            <a:endParaRPr b="1"/>
          </a:p>
          <a:p>
            <a:pPr indent="-342900" lvl="0" marL="457200" rtl="0" algn="l">
              <a:spcBef>
                <a:spcPts val="360"/>
              </a:spcBef>
              <a:spcAft>
                <a:spcPts val="0"/>
              </a:spcAft>
              <a:buSzPts val="1800"/>
              <a:buChar char="●"/>
            </a:pPr>
            <a:r>
              <a:rPr b="1" lang="fr-FR"/>
              <a:t>Acteur</a:t>
            </a:r>
            <a:r>
              <a:rPr b="1" lang="fr-FR"/>
              <a:t>:</a:t>
            </a:r>
            <a:r>
              <a:rPr lang="fr-FR"/>
              <a:t> </a:t>
            </a:r>
            <a:r>
              <a:rPr lang="fr-FR"/>
              <a:t>Représentant</a:t>
            </a:r>
            <a:r>
              <a:rPr lang="fr-FR"/>
              <a:t> externe à un système qui interagit avec celui-ci, un utilisateur, un autre système ou n’importe quel entité interagissant avec le système</a:t>
            </a:r>
            <a:endParaRPr/>
          </a:p>
          <a:p>
            <a:pPr indent="0" lvl="0" marL="0" rtl="0" algn="l">
              <a:lnSpc>
                <a:spcPct val="100000"/>
              </a:lnSpc>
              <a:spcBef>
                <a:spcPts val="360"/>
              </a:spcBef>
              <a:spcAft>
                <a:spcPts val="0"/>
              </a:spcAft>
              <a:buSzPts val="1800"/>
              <a:buNone/>
            </a:pPr>
            <a:r>
              <a:t/>
            </a:r>
            <a:endParaRPr/>
          </a:p>
        </p:txBody>
      </p:sp>
      <p:pic>
        <p:nvPicPr>
          <p:cNvPr id="492" name="Google Shape;492;g303fa59fdd0_0_478"/>
          <p:cNvPicPr preferRelativeResize="0"/>
          <p:nvPr/>
        </p:nvPicPr>
        <p:blipFill>
          <a:blip r:embed="rId3">
            <a:alphaModFix/>
          </a:blip>
          <a:stretch>
            <a:fillRect/>
          </a:stretch>
        </p:blipFill>
        <p:spPr>
          <a:xfrm>
            <a:off x="1228675" y="1230325"/>
            <a:ext cx="2905976" cy="15180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303fa59fdd0_0_487"/>
          <p:cNvSpPr txBox="1"/>
          <p:nvPr>
            <p:ph type="title"/>
          </p:nvPr>
        </p:nvSpPr>
        <p:spPr>
          <a:xfrm>
            <a:off x="914400" y="276025"/>
            <a:ext cx="7928400" cy="777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fr-FR" sz="2650"/>
              <a:t>Les diagrammes UML</a:t>
            </a:r>
            <a:endParaRPr sz="2650"/>
          </a:p>
          <a:p>
            <a:pPr indent="0" lvl="0" marL="0" rtl="0" algn="l">
              <a:spcBef>
                <a:spcPts val="0"/>
              </a:spcBef>
              <a:spcAft>
                <a:spcPts val="0"/>
              </a:spcAft>
              <a:buNone/>
            </a:pPr>
            <a:r>
              <a:rPr lang="fr-FR" sz="2316"/>
              <a:t>Diagrammes structurels</a:t>
            </a:r>
            <a:endParaRPr sz="2316"/>
          </a:p>
        </p:txBody>
      </p:sp>
      <p:sp>
        <p:nvSpPr>
          <p:cNvPr id="499" name="Google Shape;499;g303fa59fdd0_0_487"/>
          <p:cNvSpPr txBox="1"/>
          <p:nvPr>
            <p:ph idx="1" type="body"/>
          </p:nvPr>
        </p:nvSpPr>
        <p:spPr>
          <a:xfrm>
            <a:off x="304400" y="1120525"/>
            <a:ext cx="8535300" cy="4110600"/>
          </a:xfrm>
          <a:prstGeom prst="rect">
            <a:avLst/>
          </a:prstGeom>
          <a:noFill/>
          <a:ln>
            <a:noFill/>
          </a:ln>
        </p:spPr>
        <p:txBody>
          <a:bodyPr anchorCtr="0" anchor="t" bIns="45700" lIns="91425" spcFirstLastPara="1" rIns="91425" wrap="square" tIns="45700">
            <a:normAutofit/>
          </a:bodyPr>
          <a:lstStyle/>
          <a:p>
            <a:pPr indent="-330200" lvl="0" marL="457200" rtl="0" algn="l">
              <a:spcBef>
                <a:spcPts val="360"/>
              </a:spcBef>
              <a:spcAft>
                <a:spcPts val="0"/>
              </a:spcAft>
              <a:buSzPts val="1600"/>
              <a:buChar char="●"/>
            </a:pPr>
            <a:r>
              <a:rPr b="1" lang="fr-FR"/>
              <a:t>Les cas d’usage</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457200" rtl="0" algn="l">
              <a:spcBef>
                <a:spcPts val="360"/>
              </a:spcBef>
              <a:spcAft>
                <a:spcPts val="0"/>
              </a:spcAft>
              <a:buNone/>
            </a:pPr>
            <a:r>
              <a:t/>
            </a:r>
            <a:endParaRPr/>
          </a:p>
          <a:p>
            <a:pPr indent="0" lvl="0" marL="0" rtl="0" algn="l">
              <a:spcBef>
                <a:spcPts val="360"/>
              </a:spcBef>
              <a:spcAft>
                <a:spcPts val="0"/>
              </a:spcAft>
              <a:buNone/>
            </a:pPr>
            <a:r>
              <a:t/>
            </a:r>
            <a:endParaRPr b="1"/>
          </a:p>
          <a:p>
            <a:pPr indent="-342900" lvl="0" marL="457200" rtl="0" algn="l">
              <a:spcBef>
                <a:spcPts val="360"/>
              </a:spcBef>
              <a:spcAft>
                <a:spcPts val="0"/>
              </a:spcAft>
              <a:buSzPts val="1800"/>
              <a:buChar char="●"/>
            </a:pPr>
            <a:r>
              <a:rPr b="1" lang="fr-FR"/>
              <a:t>Cas d’usage:</a:t>
            </a:r>
            <a:r>
              <a:rPr lang="fr-FR"/>
              <a:t> </a:t>
            </a:r>
            <a:r>
              <a:rPr lang="fr-FR"/>
              <a:t>définit un scénario d'utilisation du système, précisant les actions effectuées par l'acteur et la réponse du système</a:t>
            </a:r>
            <a:endParaRPr/>
          </a:p>
          <a:p>
            <a:pPr indent="0" lvl="0" marL="0" rtl="0" algn="l">
              <a:lnSpc>
                <a:spcPct val="100000"/>
              </a:lnSpc>
              <a:spcBef>
                <a:spcPts val="360"/>
              </a:spcBef>
              <a:spcAft>
                <a:spcPts val="0"/>
              </a:spcAft>
              <a:buSzPts val="1800"/>
              <a:buNone/>
            </a:pPr>
            <a:r>
              <a:t/>
            </a:r>
            <a:endParaRPr/>
          </a:p>
        </p:txBody>
      </p:sp>
      <p:pic>
        <p:nvPicPr>
          <p:cNvPr id="500" name="Google Shape;500;g303fa59fdd0_0_487"/>
          <p:cNvPicPr preferRelativeResize="0"/>
          <p:nvPr/>
        </p:nvPicPr>
        <p:blipFill>
          <a:blip r:embed="rId3">
            <a:alphaModFix/>
          </a:blip>
          <a:stretch>
            <a:fillRect/>
          </a:stretch>
        </p:blipFill>
        <p:spPr>
          <a:xfrm>
            <a:off x="1014025" y="1258422"/>
            <a:ext cx="4954976" cy="15494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303fa59fdd0_0_504"/>
          <p:cNvSpPr txBox="1"/>
          <p:nvPr>
            <p:ph type="title"/>
          </p:nvPr>
        </p:nvSpPr>
        <p:spPr>
          <a:xfrm>
            <a:off x="1371530" y="2726654"/>
            <a:ext cx="6382800" cy="541800"/>
          </a:xfrm>
          <a:prstGeom prst="rect">
            <a:avLst/>
          </a:prstGeom>
        </p:spPr>
        <p:txBody>
          <a:bodyPr anchorCtr="0" anchor="t" bIns="45700" lIns="91425" spcFirstLastPara="1" rIns="91425" wrap="square" tIns="45700">
            <a:normAutofit/>
          </a:bodyPr>
          <a:lstStyle/>
          <a:p>
            <a:pPr indent="0" lvl="0" marL="0" rtl="0" algn="r">
              <a:spcBef>
                <a:spcPts val="0"/>
              </a:spcBef>
              <a:spcAft>
                <a:spcPts val="0"/>
              </a:spcAft>
              <a:buNone/>
            </a:pPr>
            <a:r>
              <a:rPr lang="fr-FR"/>
              <a:t>Chapitre 6 : Les relations UML</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303fa59fdd0_0_113"/>
          <p:cNvSpPr txBox="1"/>
          <p:nvPr>
            <p:ph type="title"/>
          </p:nvPr>
        </p:nvSpPr>
        <p:spPr>
          <a:xfrm>
            <a:off x="914400" y="276025"/>
            <a:ext cx="7928400" cy="844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fr-FR"/>
              <a:t>Diagrammes structurels</a:t>
            </a:r>
            <a:endParaRPr/>
          </a:p>
          <a:p>
            <a:pPr indent="0" lvl="0" marL="0" rtl="0" algn="l">
              <a:spcBef>
                <a:spcPts val="0"/>
              </a:spcBef>
              <a:spcAft>
                <a:spcPts val="0"/>
              </a:spcAft>
              <a:buNone/>
            </a:pPr>
            <a:r>
              <a:rPr lang="fr-FR" sz="2050"/>
              <a:t>Relations</a:t>
            </a:r>
            <a:endParaRPr sz="2050"/>
          </a:p>
        </p:txBody>
      </p:sp>
      <p:sp>
        <p:nvSpPr>
          <p:cNvPr id="513" name="Google Shape;513;g303fa59fdd0_0_113"/>
          <p:cNvSpPr txBox="1"/>
          <p:nvPr>
            <p:ph idx="1" type="body"/>
          </p:nvPr>
        </p:nvSpPr>
        <p:spPr>
          <a:xfrm>
            <a:off x="304400" y="1120525"/>
            <a:ext cx="8535300" cy="4110600"/>
          </a:xfrm>
          <a:prstGeom prst="rect">
            <a:avLst/>
          </a:prstGeom>
          <a:noFill/>
          <a:ln>
            <a:noFill/>
          </a:ln>
        </p:spPr>
        <p:txBody>
          <a:bodyPr anchorCtr="0" anchor="t" bIns="45700" lIns="91425" spcFirstLastPara="1" rIns="91425" wrap="square" tIns="45700">
            <a:normAutofit/>
          </a:bodyPr>
          <a:lstStyle/>
          <a:p>
            <a:pPr indent="-355600" lvl="0" marL="457200" rtl="0" algn="l">
              <a:spcBef>
                <a:spcPts val="360"/>
              </a:spcBef>
              <a:spcAft>
                <a:spcPts val="0"/>
              </a:spcAft>
              <a:buSzPts val="2000"/>
              <a:buChar char="●"/>
            </a:pPr>
            <a:r>
              <a:rPr b="1" lang="fr-FR" sz="2000"/>
              <a:t>Association</a:t>
            </a:r>
            <a:endParaRPr b="1" sz="2000"/>
          </a:p>
          <a:p>
            <a:pPr indent="0" lvl="0" marL="0" rtl="0" algn="l">
              <a:spcBef>
                <a:spcPts val="360"/>
              </a:spcBef>
              <a:spcAft>
                <a:spcPts val="0"/>
              </a:spcAft>
              <a:buNone/>
            </a:pPr>
            <a:r>
              <a:t/>
            </a:r>
            <a:endParaRPr b="1" sz="2000"/>
          </a:p>
          <a:p>
            <a:pPr indent="-342900" lvl="0" marL="457200" rtl="0" algn="l">
              <a:spcBef>
                <a:spcPts val="360"/>
              </a:spcBef>
              <a:spcAft>
                <a:spcPts val="0"/>
              </a:spcAft>
              <a:buSzPts val="1800"/>
              <a:buChar char="●"/>
            </a:pPr>
            <a:r>
              <a:rPr lang="fr-FR"/>
              <a:t>Définition : Une association représente une relation logique entre deux classes, où une instance d'une classe peut être liée à une instance d'une autre classe.</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Exemple : Une classe Employé est associée à une classe Entreprise. Un employé peut appartenir à une entreprise, et une entreprise peut avoir plusieurs employés.</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Représentation UML : </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a:p>
        </p:txBody>
      </p:sp>
      <p:pic>
        <p:nvPicPr>
          <p:cNvPr id="514" name="Google Shape;514;g303fa59fdd0_0_113"/>
          <p:cNvPicPr preferRelativeResize="0"/>
          <p:nvPr/>
        </p:nvPicPr>
        <p:blipFill>
          <a:blip r:embed="rId3">
            <a:alphaModFix/>
          </a:blip>
          <a:stretch>
            <a:fillRect/>
          </a:stretch>
        </p:blipFill>
        <p:spPr>
          <a:xfrm>
            <a:off x="3203375" y="3682300"/>
            <a:ext cx="2737250" cy="732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303fa59fdd0_0_267"/>
          <p:cNvSpPr txBox="1"/>
          <p:nvPr>
            <p:ph type="title"/>
          </p:nvPr>
        </p:nvSpPr>
        <p:spPr>
          <a:xfrm>
            <a:off x="914400" y="276025"/>
            <a:ext cx="7928400" cy="844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fr-FR"/>
              <a:t>Diagrammes structurels</a:t>
            </a:r>
            <a:endParaRPr/>
          </a:p>
          <a:p>
            <a:pPr indent="0" lvl="0" marL="0" rtl="0" algn="l">
              <a:spcBef>
                <a:spcPts val="0"/>
              </a:spcBef>
              <a:spcAft>
                <a:spcPts val="0"/>
              </a:spcAft>
              <a:buNone/>
            </a:pPr>
            <a:r>
              <a:rPr lang="fr-FR" sz="2050"/>
              <a:t>Relations</a:t>
            </a:r>
            <a:endParaRPr sz="2050"/>
          </a:p>
        </p:txBody>
      </p:sp>
      <p:sp>
        <p:nvSpPr>
          <p:cNvPr id="521" name="Google Shape;521;g303fa59fdd0_0_267"/>
          <p:cNvSpPr txBox="1"/>
          <p:nvPr>
            <p:ph idx="1" type="body"/>
          </p:nvPr>
        </p:nvSpPr>
        <p:spPr>
          <a:xfrm>
            <a:off x="304400" y="1120525"/>
            <a:ext cx="8535300" cy="4110600"/>
          </a:xfrm>
          <a:prstGeom prst="rect">
            <a:avLst/>
          </a:prstGeom>
          <a:noFill/>
          <a:ln>
            <a:noFill/>
          </a:ln>
        </p:spPr>
        <p:txBody>
          <a:bodyPr anchorCtr="0" anchor="t" bIns="45700" lIns="91425" spcFirstLastPara="1" rIns="91425" wrap="square" tIns="45700">
            <a:normAutofit/>
          </a:bodyPr>
          <a:lstStyle/>
          <a:p>
            <a:pPr indent="-355600" lvl="0" marL="457200" rtl="0" algn="l">
              <a:spcBef>
                <a:spcPts val="360"/>
              </a:spcBef>
              <a:spcAft>
                <a:spcPts val="0"/>
              </a:spcAft>
              <a:buSzPts val="2000"/>
              <a:buChar char="●"/>
            </a:pPr>
            <a:r>
              <a:rPr b="1" lang="fr-FR" sz="2000"/>
              <a:t>Agrégation</a:t>
            </a:r>
            <a:endParaRPr b="1" sz="2000"/>
          </a:p>
          <a:p>
            <a:pPr indent="0" lvl="0" marL="0" rtl="0" algn="l">
              <a:spcBef>
                <a:spcPts val="360"/>
              </a:spcBef>
              <a:spcAft>
                <a:spcPts val="0"/>
              </a:spcAft>
              <a:buNone/>
            </a:pPr>
            <a:r>
              <a:t/>
            </a:r>
            <a:endParaRPr b="1" sz="2000"/>
          </a:p>
          <a:p>
            <a:pPr indent="-342900" lvl="0" marL="457200" rtl="0" algn="l">
              <a:spcBef>
                <a:spcPts val="360"/>
              </a:spcBef>
              <a:spcAft>
                <a:spcPts val="0"/>
              </a:spcAft>
              <a:buSzPts val="1800"/>
              <a:buChar char="●"/>
            </a:pPr>
            <a:r>
              <a:rPr lang="fr-FR"/>
              <a:t>Définition : </a:t>
            </a:r>
            <a:r>
              <a:rPr lang="fr-FR"/>
              <a:t>Une agrégation est une association qui représente une relation d'un élément dans un ensemble.</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Exemple : Une voiture à bien souvent 4 roues. Une voiture peut exister sans roue et les roues ne sont pas </a:t>
            </a:r>
            <a:r>
              <a:rPr lang="fr-FR"/>
              <a:t>construites</a:t>
            </a:r>
            <a:r>
              <a:rPr lang="fr-FR"/>
              <a:t> directement sur la voiture. Ce sont deux éléments </a:t>
            </a:r>
            <a:r>
              <a:rPr lang="fr-FR"/>
              <a:t>distincts</a:t>
            </a:r>
            <a:r>
              <a:rPr lang="fr-FR"/>
              <a:t> mais l’un est fait pour fonctionner dans l’autre</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Représentation UML :</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a:p>
        </p:txBody>
      </p:sp>
      <p:pic>
        <p:nvPicPr>
          <p:cNvPr id="522" name="Google Shape;522;g303fa59fdd0_0_267"/>
          <p:cNvPicPr preferRelativeResize="0"/>
          <p:nvPr/>
        </p:nvPicPr>
        <p:blipFill>
          <a:blip r:embed="rId3">
            <a:alphaModFix/>
          </a:blip>
          <a:stretch>
            <a:fillRect/>
          </a:stretch>
        </p:blipFill>
        <p:spPr>
          <a:xfrm>
            <a:off x="3159925" y="3684225"/>
            <a:ext cx="3081324" cy="1046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303fa59fdd0_0_287"/>
          <p:cNvSpPr txBox="1"/>
          <p:nvPr>
            <p:ph type="title"/>
          </p:nvPr>
        </p:nvSpPr>
        <p:spPr>
          <a:xfrm>
            <a:off x="914400" y="276025"/>
            <a:ext cx="7928400" cy="844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fr-FR"/>
              <a:t>Diagrammes structurels</a:t>
            </a:r>
            <a:endParaRPr/>
          </a:p>
          <a:p>
            <a:pPr indent="0" lvl="0" marL="0" rtl="0" algn="l">
              <a:spcBef>
                <a:spcPts val="0"/>
              </a:spcBef>
              <a:spcAft>
                <a:spcPts val="0"/>
              </a:spcAft>
              <a:buNone/>
            </a:pPr>
            <a:r>
              <a:rPr lang="fr-FR" sz="2050"/>
              <a:t>Relations</a:t>
            </a:r>
            <a:endParaRPr sz="2050"/>
          </a:p>
        </p:txBody>
      </p:sp>
      <p:sp>
        <p:nvSpPr>
          <p:cNvPr id="529" name="Google Shape;529;g303fa59fdd0_0_287"/>
          <p:cNvSpPr txBox="1"/>
          <p:nvPr>
            <p:ph idx="1" type="body"/>
          </p:nvPr>
        </p:nvSpPr>
        <p:spPr>
          <a:xfrm>
            <a:off x="304400" y="1120525"/>
            <a:ext cx="8535300" cy="4110600"/>
          </a:xfrm>
          <a:prstGeom prst="rect">
            <a:avLst/>
          </a:prstGeom>
          <a:noFill/>
          <a:ln>
            <a:noFill/>
          </a:ln>
        </p:spPr>
        <p:txBody>
          <a:bodyPr anchorCtr="0" anchor="t" bIns="45700" lIns="91425" spcFirstLastPara="1" rIns="91425" wrap="square" tIns="45700">
            <a:normAutofit/>
          </a:bodyPr>
          <a:lstStyle/>
          <a:p>
            <a:pPr indent="-355600" lvl="0" marL="457200" rtl="0" algn="l">
              <a:spcBef>
                <a:spcPts val="360"/>
              </a:spcBef>
              <a:spcAft>
                <a:spcPts val="0"/>
              </a:spcAft>
              <a:buSzPts val="2000"/>
              <a:buChar char="●"/>
            </a:pPr>
            <a:r>
              <a:rPr b="1" lang="fr-FR" sz="2000"/>
              <a:t>Composition</a:t>
            </a:r>
            <a:endParaRPr b="1" sz="2000"/>
          </a:p>
          <a:p>
            <a:pPr indent="0" lvl="0" marL="0" rtl="0" algn="l">
              <a:spcBef>
                <a:spcPts val="360"/>
              </a:spcBef>
              <a:spcAft>
                <a:spcPts val="0"/>
              </a:spcAft>
              <a:buNone/>
            </a:pPr>
            <a:r>
              <a:t/>
            </a:r>
            <a:endParaRPr b="1" sz="2000"/>
          </a:p>
          <a:p>
            <a:pPr indent="-342900" lvl="0" marL="457200" rtl="0" algn="l">
              <a:spcBef>
                <a:spcPts val="360"/>
              </a:spcBef>
              <a:spcAft>
                <a:spcPts val="0"/>
              </a:spcAft>
              <a:buSzPts val="1800"/>
              <a:buChar char="●"/>
            </a:pPr>
            <a:r>
              <a:rPr lang="fr-FR"/>
              <a:t>Définition : Une composition représente l’association entre un objet au sein d’un autre, dans une relation de composition la fin de vie d’un de l’élément parent </a:t>
            </a:r>
            <a:r>
              <a:rPr lang="fr-FR"/>
              <a:t>entraîne</a:t>
            </a:r>
            <a:r>
              <a:rPr lang="fr-FR"/>
              <a:t> la fin de vie de l’élément enfant</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Exemple : Le corps humain est composé d’un cerveau,</a:t>
            </a:r>
            <a:br>
              <a:rPr lang="fr-FR"/>
            </a:br>
            <a:r>
              <a:rPr lang="fr-FR"/>
              <a:t>Le cerveau ne peut-être relié qu’à un seul corps humain</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Représentation UML : </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a:p>
        </p:txBody>
      </p:sp>
      <p:pic>
        <p:nvPicPr>
          <p:cNvPr id="530" name="Google Shape;530;g303fa59fdd0_0_287"/>
          <p:cNvPicPr preferRelativeResize="0"/>
          <p:nvPr/>
        </p:nvPicPr>
        <p:blipFill>
          <a:blip r:embed="rId3">
            <a:alphaModFix/>
          </a:blip>
          <a:stretch>
            <a:fillRect/>
          </a:stretch>
        </p:blipFill>
        <p:spPr>
          <a:xfrm>
            <a:off x="2994725" y="3599750"/>
            <a:ext cx="3154651" cy="1071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30129edb4e6_0_0"/>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Présentations et prérequis</a:t>
            </a:r>
            <a:endParaRPr/>
          </a:p>
        </p:txBody>
      </p:sp>
      <p:sp>
        <p:nvSpPr>
          <p:cNvPr id="127" name="Google Shape;127;g30129edb4e6_0_0"/>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fr-FR"/>
              <a:t>Mac/PC, connexion internet.</a:t>
            </a:r>
            <a:endParaRPr/>
          </a:p>
          <a:p>
            <a:pPr indent="-342900" lvl="0" marL="457200" rtl="0" algn="l">
              <a:spcBef>
                <a:spcPts val="0"/>
              </a:spcBef>
              <a:spcAft>
                <a:spcPts val="0"/>
              </a:spcAft>
              <a:buSzPts val="1800"/>
              <a:buChar char="●"/>
            </a:pPr>
            <a:r>
              <a:rPr lang="fr-FR"/>
              <a:t>Bases dans un langage de programmation</a:t>
            </a:r>
            <a:endParaRPr/>
          </a:p>
          <a:p>
            <a:pPr indent="-342900" lvl="0" marL="457200" rtl="0" algn="l">
              <a:lnSpc>
                <a:spcPct val="100000"/>
              </a:lnSpc>
              <a:spcBef>
                <a:spcPts val="0"/>
              </a:spcBef>
              <a:spcAft>
                <a:spcPts val="0"/>
              </a:spcAft>
              <a:buSzPts val="1800"/>
              <a:buChar char="●"/>
            </a:pPr>
            <a:r>
              <a:rPr lang="fr-FR"/>
              <a:t>Accès à draw.io</a:t>
            </a:r>
            <a:endParaRPr/>
          </a:p>
          <a:p>
            <a:pPr indent="-342900" lvl="0" marL="457200" rtl="0" algn="l">
              <a:lnSpc>
                <a:spcPct val="100000"/>
              </a:lnSpc>
              <a:spcBef>
                <a:spcPts val="0"/>
              </a:spcBef>
              <a:spcAft>
                <a:spcPts val="0"/>
              </a:spcAft>
              <a:buSzPts val="1800"/>
              <a:buChar char="●"/>
            </a:pPr>
            <a:r>
              <a:rPr lang="fr-FR"/>
              <a:t>Tour de table:</a:t>
            </a:r>
            <a:br>
              <a:rPr lang="fr-FR"/>
            </a:br>
            <a:r>
              <a:rPr lang="fr-FR"/>
              <a:t>- Quelle techno ou langage ?</a:t>
            </a:r>
            <a:endParaRPr/>
          </a:p>
          <a:p>
            <a:pPr indent="0" lvl="0" marL="457200" rtl="0" algn="l">
              <a:lnSpc>
                <a:spcPct val="100000"/>
              </a:lnSpc>
              <a:spcBef>
                <a:spcPts val="0"/>
              </a:spcBef>
              <a:spcAft>
                <a:spcPts val="0"/>
              </a:spcAft>
              <a:buNone/>
            </a:pPr>
            <a:r>
              <a:rPr lang="fr-FR"/>
              <a:t>- Quelles sont vos attentes à l’issue de cette formation ?</a:t>
            </a:r>
            <a:endParaRPr/>
          </a:p>
          <a:p>
            <a:pPr indent="0" lvl="0" marL="45720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i="1" sz="1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303fa59fdd0_0_276"/>
          <p:cNvSpPr txBox="1"/>
          <p:nvPr>
            <p:ph type="title"/>
          </p:nvPr>
        </p:nvSpPr>
        <p:spPr>
          <a:xfrm>
            <a:off x="914400" y="276025"/>
            <a:ext cx="7928400" cy="844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fr-FR"/>
              <a:t>Diagrammes structurels</a:t>
            </a:r>
            <a:endParaRPr/>
          </a:p>
          <a:p>
            <a:pPr indent="0" lvl="0" marL="0" rtl="0" algn="l">
              <a:spcBef>
                <a:spcPts val="0"/>
              </a:spcBef>
              <a:spcAft>
                <a:spcPts val="0"/>
              </a:spcAft>
              <a:buNone/>
            </a:pPr>
            <a:r>
              <a:rPr lang="fr-FR" sz="2050"/>
              <a:t>Relations</a:t>
            </a:r>
            <a:endParaRPr sz="2050"/>
          </a:p>
        </p:txBody>
      </p:sp>
      <p:sp>
        <p:nvSpPr>
          <p:cNvPr id="537" name="Google Shape;537;g303fa59fdd0_0_276"/>
          <p:cNvSpPr txBox="1"/>
          <p:nvPr>
            <p:ph idx="1" type="body"/>
          </p:nvPr>
        </p:nvSpPr>
        <p:spPr>
          <a:xfrm>
            <a:off x="304400" y="1120525"/>
            <a:ext cx="8535300" cy="4110600"/>
          </a:xfrm>
          <a:prstGeom prst="rect">
            <a:avLst/>
          </a:prstGeom>
          <a:noFill/>
          <a:ln>
            <a:noFill/>
          </a:ln>
        </p:spPr>
        <p:txBody>
          <a:bodyPr anchorCtr="0" anchor="t" bIns="45700" lIns="91425" spcFirstLastPara="1" rIns="91425" wrap="square" tIns="45700">
            <a:normAutofit/>
          </a:bodyPr>
          <a:lstStyle/>
          <a:p>
            <a:pPr indent="-355600" lvl="0" marL="457200" rtl="0" algn="l">
              <a:spcBef>
                <a:spcPts val="360"/>
              </a:spcBef>
              <a:spcAft>
                <a:spcPts val="0"/>
              </a:spcAft>
              <a:buSzPts val="2000"/>
              <a:buChar char="●"/>
            </a:pPr>
            <a:r>
              <a:rPr b="1" lang="fr-FR" sz="2000"/>
              <a:t>Dépendance</a:t>
            </a:r>
            <a:endParaRPr b="1" sz="2000"/>
          </a:p>
          <a:p>
            <a:pPr indent="0" lvl="0" marL="0" rtl="0" algn="l">
              <a:spcBef>
                <a:spcPts val="360"/>
              </a:spcBef>
              <a:spcAft>
                <a:spcPts val="0"/>
              </a:spcAft>
              <a:buNone/>
            </a:pPr>
            <a:r>
              <a:t/>
            </a:r>
            <a:endParaRPr b="1" sz="2000"/>
          </a:p>
          <a:p>
            <a:pPr indent="-342900" lvl="0" marL="457200" rtl="0" algn="l">
              <a:spcBef>
                <a:spcPts val="360"/>
              </a:spcBef>
              <a:spcAft>
                <a:spcPts val="0"/>
              </a:spcAft>
              <a:buSzPts val="1800"/>
              <a:buChar char="●"/>
            </a:pPr>
            <a:r>
              <a:rPr lang="fr-FR"/>
              <a:t>Définition : </a:t>
            </a:r>
            <a:r>
              <a:rPr lang="fr-FR"/>
              <a:t>Une dépendance est une relation unidirectionnelle exprimant une dépendance sémantique entre des éléments du modèle.</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Exemple : Une classe qui utilise comme argument dans une de ses méthodes une autre classe</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Représentation UML : </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a:p>
        </p:txBody>
      </p:sp>
      <p:pic>
        <p:nvPicPr>
          <p:cNvPr id="538" name="Google Shape;538;g303fa59fdd0_0_276"/>
          <p:cNvPicPr preferRelativeResize="0"/>
          <p:nvPr/>
        </p:nvPicPr>
        <p:blipFill>
          <a:blip r:embed="rId3">
            <a:alphaModFix/>
          </a:blip>
          <a:stretch>
            <a:fillRect/>
          </a:stretch>
        </p:blipFill>
        <p:spPr>
          <a:xfrm>
            <a:off x="3149825" y="3341100"/>
            <a:ext cx="2457400" cy="9451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303fa59fdd0_0_257"/>
          <p:cNvSpPr txBox="1"/>
          <p:nvPr>
            <p:ph type="title"/>
          </p:nvPr>
        </p:nvSpPr>
        <p:spPr>
          <a:xfrm>
            <a:off x="914400" y="276025"/>
            <a:ext cx="7928400" cy="844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fr-FR"/>
              <a:t>Diagrammes structurels</a:t>
            </a:r>
            <a:endParaRPr/>
          </a:p>
          <a:p>
            <a:pPr indent="0" lvl="0" marL="0" rtl="0" algn="l">
              <a:spcBef>
                <a:spcPts val="0"/>
              </a:spcBef>
              <a:spcAft>
                <a:spcPts val="0"/>
              </a:spcAft>
              <a:buNone/>
            </a:pPr>
            <a:r>
              <a:rPr lang="fr-FR" sz="2050"/>
              <a:t>Relations</a:t>
            </a:r>
            <a:endParaRPr sz="2050"/>
          </a:p>
        </p:txBody>
      </p:sp>
      <p:sp>
        <p:nvSpPr>
          <p:cNvPr id="545" name="Google Shape;545;g303fa59fdd0_0_257"/>
          <p:cNvSpPr txBox="1"/>
          <p:nvPr>
            <p:ph idx="1" type="body"/>
          </p:nvPr>
        </p:nvSpPr>
        <p:spPr>
          <a:xfrm>
            <a:off x="304400" y="1120525"/>
            <a:ext cx="8535300" cy="4110600"/>
          </a:xfrm>
          <a:prstGeom prst="rect">
            <a:avLst/>
          </a:prstGeom>
          <a:noFill/>
          <a:ln>
            <a:noFill/>
          </a:ln>
        </p:spPr>
        <p:txBody>
          <a:bodyPr anchorCtr="0" anchor="t" bIns="45700" lIns="91425" spcFirstLastPara="1" rIns="91425" wrap="square" tIns="45700">
            <a:normAutofit/>
          </a:bodyPr>
          <a:lstStyle/>
          <a:p>
            <a:pPr indent="-355600" lvl="0" marL="457200" rtl="0" algn="l">
              <a:spcBef>
                <a:spcPts val="360"/>
              </a:spcBef>
              <a:spcAft>
                <a:spcPts val="0"/>
              </a:spcAft>
              <a:buSzPts val="2000"/>
              <a:buChar char="●"/>
            </a:pPr>
            <a:r>
              <a:rPr b="1" lang="fr-FR" sz="2000"/>
              <a:t>Généralisation</a:t>
            </a:r>
            <a:endParaRPr b="1" sz="2000"/>
          </a:p>
          <a:p>
            <a:pPr indent="0" lvl="0" marL="0" rtl="0" algn="l">
              <a:spcBef>
                <a:spcPts val="360"/>
              </a:spcBef>
              <a:spcAft>
                <a:spcPts val="0"/>
              </a:spcAft>
              <a:buNone/>
            </a:pPr>
            <a:r>
              <a:t/>
            </a:r>
            <a:endParaRPr b="1" sz="2000"/>
          </a:p>
          <a:p>
            <a:pPr indent="-342900" lvl="0" marL="457200" rtl="0" algn="l">
              <a:spcBef>
                <a:spcPts val="360"/>
              </a:spcBef>
              <a:spcAft>
                <a:spcPts val="0"/>
              </a:spcAft>
              <a:buSzPts val="1800"/>
              <a:buChar char="●"/>
            </a:pPr>
            <a:r>
              <a:rPr lang="fr-FR"/>
              <a:t>Définition : Une généralisation représente une relation logique d’héritage entre deux classes (une classe enfant qui hérite d’une classe parent)</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Exemple : Une classe “Voiture” hérite d’une interface “Véhicule”. La classe voiture va implémenter les éléments hérités de l’interface véhicule.</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Représentation UML :</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a:p>
        </p:txBody>
      </p:sp>
      <p:pic>
        <p:nvPicPr>
          <p:cNvPr id="546" name="Google Shape;546;g303fa59fdd0_0_257"/>
          <p:cNvPicPr preferRelativeResize="0"/>
          <p:nvPr/>
        </p:nvPicPr>
        <p:blipFill>
          <a:blip r:embed="rId3">
            <a:alphaModFix/>
          </a:blip>
          <a:stretch>
            <a:fillRect/>
          </a:stretch>
        </p:blipFill>
        <p:spPr>
          <a:xfrm>
            <a:off x="3084887" y="3309425"/>
            <a:ext cx="2640825" cy="10244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303fa59fdd0_0_622"/>
          <p:cNvSpPr txBox="1"/>
          <p:nvPr>
            <p:ph type="title"/>
          </p:nvPr>
        </p:nvSpPr>
        <p:spPr>
          <a:xfrm>
            <a:off x="1371525" y="2376222"/>
            <a:ext cx="6382800" cy="892200"/>
          </a:xfrm>
          <a:prstGeom prst="rect">
            <a:avLst/>
          </a:prstGeom>
        </p:spPr>
        <p:txBody>
          <a:bodyPr anchorCtr="0" anchor="t" bIns="45700" lIns="91425" spcFirstLastPara="1" rIns="91425" wrap="square" tIns="45700">
            <a:normAutofit fontScale="90000"/>
          </a:bodyPr>
          <a:lstStyle/>
          <a:p>
            <a:pPr indent="0" lvl="0" marL="0" rtl="0" algn="r">
              <a:spcBef>
                <a:spcPts val="0"/>
              </a:spcBef>
              <a:spcAft>
                <a:spcPts val="0"/>
              </a:spcAft>
              <a:buNone/>
            </a:pPr>
            <a:r>
              <a:rPr lang="fr-FR"/>
              <a:t>Chapitre 7 : Définition et rôle des cas d'utilisation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303fa59fdd0_0_354"/>
          <p:cNvSpPr txBox="1"/>
          <p:nvPr>
            <p:ph type="title"/>
          </p:nvPr>
        </p:nvSpPr>
        <p:spPr>
          <a:xfrm>
            <a:off x="914399" y="276036"/>
            <a:ext cx="7928400" cy="47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fr-FR"/>
              <a:t>Définition et rôle </a:t>
            </a:r>
            <a:r>
              <a:rPr lang="fr-FR"/>
              <a:t>des cas d'utilisation</a:t>
            </a:r>
            <a:endParaRPr/>
          </a:p>
        </p:txBody>
      </p:sp>
      <p:sp>
        <p:nvSpPr>
          <p:cNvPr id="559" name="Google Shape;559;g303fa59fdd0_0_354"/>
          <p:cNvSpPr txBox="1"/>
          <p:nvPr>
            <p:ph idx="1" type="body"/>
          </p:nvPr>
        </p:nvSpPr>
        <p:spPr>
          <a:xfrm>
            <a:off x="304412" y="946598"/>
            <a:ext cx="8535300" cy="42846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Comment traduire un besoin utilisateur en cas d’utilisation ?</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Mettre en diagramme des acteurs qui effectuent des actions pour atteindre des résultats</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C’est ça un use-case !</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Il  est donc primordial de lister les acteurs, les actions qu’ils effectuent et les résultats à atteindre (des résultats mesurables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303fa59fdd0_0_129"/>
          <p:cNvSpPr txBox="1"/>
          <p:nvPr>
            <p:ph idx="1" type="body"/>
          </p:nvPr>
        </p:nvSpPr>
        <p:spPr>
          <a:xfrm>
            <a:off x="304406" y="946600"/>
            <a:ext cx="42675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Syntaxe UML:</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On emploi le stéréotype &lt;&lt;primary&gt;&gt; et &lt;&lt;secondary&gt;&gt;</a:t>
            </a:r>
            <a:br>
              <a:rPr lang="fr-FR"/>
            </a:br>
            <a:r>
              <a:rPr lang="fr-FR"/>
              <a:t>pour définir qui est l’acteur principal</a:t>
            </a:r>
            <a:endParaRPr/>
          </a:p>
        </p:txBody>
      </p:sp>
      <p:pic>
        <p:nvPicPr>
          <p:cNvPr id="566" name="Google Shape;566;g303fa59fdd0_0_129"/>
          <p:cNvPicPr preferRelativeResize="0"/>
          <p:nvPr/>
        </p:nvPicPr>
        <p:blipFill>
          <a:blip r:embed="rId3">
            <a:alphaModFix/>
          </a:blip>
          <a:stretch>
            <a:fillRect/>
          </a:stretch>
        </p:blipFill>
        <p:spPr>
          <a:xfrm>
            <a:off x="522150" y="1140100"/>
            <a:ext cx="3944675" cy="2521625"/>
          </a:xfrm>
          <a:prstGeom prst="rect">
            <a:avLst/>
          </a:prstGeom>
          <a:noFill/>
          <a:ln>
            <a:noFill/>
          </a:ln>
        </p:spPr>
      </p:pic>
      <p:sp>
        <p:nvSpPr>
          <p:cNvPr id="567" name="Google Shape;567;g303fa59fdd0_0_129"/>
          <p:cNvSpPr txBox="1"/>
          <p:nvPr>
            <p:ph type="title"/>
          </p:nvPr>
        </p:nvSpPr>
        <p:spPr>
          <a:xfrm>
            <a:off x="914400" y="276024"/>
            <a:ext cx="7928400" cy="511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fr-FR"/>
              <a:t>Définition et rôle des cas d'utilisation</a:t>
            </a:r>
            <a:endParaRPr/>
          </a:p>
        </p:txBody>
      </p:sp>
      <p:sp>
        <p:nvSpPr>
          <p:cNvPr id="568" name="Google Shape;568;g303fa59fdd0_0_129"/>
          <p:cNvSpPr txBox="1"/>
          <p:nvPr>
            <p:ph idx="1" type="body"/>
          </p:nvPr>
        </p:nvSpPr>
        <p:spPr>
          <a:xfrm>
            <a:off x="4644356" y="946600"/>
            <a:ext cx="42675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Exemple de diagramme de use-cases:</a:t>
            </a:r>
            <a:endParaRPr/>
          </a:p>
        </p:txBody>
      </p:sp>
      <p:pic>
        <p:nvPicPr>
          <p:cNvPr id="569" name="Google Shape;569;g303fa59fdd0_0_129"/>
          <p:cNvPicPr preferRelativeResize="0"/>
          <p:nvPr/>
        </p:nvPicPr>
        <p:blipFill>
          <a:blip r:embed="rId4">
            <a:alphaModFix/>
          </a:blip>
          <a:stretch>
            <a:fillRect/>
          </a:stretch>
        </p:blipFill>
        <p:spPr>
          <a:xfrm>
            <a:off x="4703875" y="1636200"/>
            <a:ext cx="4267500" cy="369029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2d3829aed58_0_114"/>
          <p:cNvSpPr txBox="1"/>
          <p:nvPr>
            <p:ph type="title"/>
          </p:nvPr>
        </p:nvSpPr>
        <p:spPr>
          <a:xfrm>
            <a:off x="2516895" y="1810025"/>
            <a:ext cx="6127800" cy="479400"/>
          </a:xfrm>
          <a:prstGeom prst="rect">
            <a:avLst/>
          </a:prstGeom>
        </p:spPr>
        <p:txBody>
          <a:bodyPr anchorCtr="0" anchor="ctr" bIns="45700" lIns="91425" spcFirstLastPara="1" rIns="91425" wrap="square" tIns="45700">
            <a:normAutofit fontScale="90000"/>
          </a:bodyPr>
          <a:lstStyle/>
          <a:p>
            <a:pPr indent="0" lvl="0" marL="0" rtl="0" algn="r">
              <a:spcBef>
                <a:spcPts val="0"/>
              </a:spcBef>
              <a:spcAft>
                <a:spcPts val="0"/>
              </a:spcAft>
              <a:buNone/>
            </a:pPr>
            <a:r>
              <a:rPr lang="fr-FR"/>
              <a:t>TP : Système de gestion de la bibliothèque 1</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303fa59fdd0_0_136"/>
          <p:cNvSpPr txBox="1"/>
          <p:nvPr>
            <p:ph type="title"/>
          </p:nvPr>
        </p:nvSpPr>
        <p:spPr>
          <a:xfrm>
            <a:off x="914400" y="276025"/>
            <a:ext cx="7928400" cy="720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SzPct val="41509"/>
              <a:buNone/>
            </a:pPr>
            <a:r>
              <a:rPr lang="fr-FR" sz="2650"/>
              <a:t>TP</a:t>
            </a:r>
            <a:r>
              <a:rPr lang="fr-FR" sz="2650"/>
              <a:t> : Système de gestion de la bibliothèque </a:t>
            </a:r>
            <a:r>
              <a:rPr lang="fr-FR" sz="2622"/>
              <a:t>municipale 1</a:t>
            </a:r>
            <a:endParaRPr sz="2622"/>
          </a:p>
        </p:txBody>
      </p:sp>
      <p:sp>
        <p:nvSpPr>
          <p:cNvPr id="582" name="Google Shape;582;g303fa59fdd0_0_136"/>
          <p:cNvSpPr txBox="1"/>
          <p:nvPr>
            <p:ph idx="1" type="body"/>
          </p:nvPr>
        </p:nvSpPr>
        <p:spPr>
          <a:xfrm>
            <a:off x="304400" y="996025"/>
            <a:ext cx="8535300" cy="4235100"/>
          </a:xfrm>
          <a:prstGeom prst="rect">
            <a:avLst/>
          </a:prstGeom>
          <a:noFill/>
          <a:ln>
            <a:noFill/>
          </a:ln>
        </p:spPr>
        <p:txBody>
          <a:bodyPr anchorCtr="0" anchor="t" bIns="45700" lIns="91425" spcFirstLastPara="1" rIns="91425" wrap="square" tIns="45700">
            <a:normAutofit/>
          </a:bodyPr>
          <a:lstStyle/>
          <a:p>
            <a:pPr indent="0" lvl="0" marL="0" rtl="0" algn="l">
              <a:spcBef>
                <a:spcPts val="360"/>
              </a:spcBef>
              <a:spcAft>
                <a:spcPts val="0"/>
              </a:spcAft>
              <a:buNone/>
            </a:pPr>
            <a:r>
              <a:rPr b="1" lang="fr-FR"/>
              <a:t>Consignes: </a:t>
            </a:r>
            <a:endParaRPr b="1"/>
          </a:p>
          <a:p>
            <a:pPr indent="-342900" lvl="0" marL="457200" rtl="0" algn="l">
              <a:spcBef>
                <a:spcPts val="360"/>
              </a:spcBef>
              <a:spcAft>
                <a:spcPts val="0"/>
              </a:spcAft>
              <a:buSzPts val="1800"/>
              <a:buChar char="●"/>
            </a:pPr>
            <a:r>
              <a:rPr lang="fr-FR"/>
              <a:t>À partir du corpus documentaire, réalisez un diagramme de use cases UML</a:t>
            </a:r>
            <a:endParaRPr/>
          </a:p>
          <a:p>
            <a:pPr indent="457200" lvl="0" marL="0" rtl="0" algn="l">
              <a:spcBef>
                <a:spcPts val="360"/>
              </a:spcBef>
              <a:spcAft>
                <a:spcPts val="0"/>
              </a:spcAft>
              <a:buNone/>
            </a:pPr>
            <a:r>
              <a:rPr lang="fr-FR"/>
              <a:t>représentant les acteurs et les interactions avec les cas d’utilisation. Présentez	</a:t>
            </a:r>
            <a:endParaRPr/>
          </a:p>
          <a:p>
            <a:pPr indent="0" lvl="0" marL="457200" rtl="0" algn="l">
              <a:spcBef>
                <a:spcPts val="360"/>
              </a:spcBef>
              <a:spcAft>
                <a:spcPts val="0"/>
              </a:spcAft>
              <a:buNone/>
            </a:pPr>
            <a:r>
              <a:rPr lang="fr-FR"/>
              <a:t>votre travail et justifiez vos choix</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~30min de préparation</a:t>
            </a:r>
            <a:endParaRPr/>
          </a:p>
          <a:p>
            <a:pPr indent="-342900" lvl="0" marL="457200" rtl="0" algn="l">
              <a:spcBef>
                <a:spcPts val="0"/>
              </a:spcBef>
              <a:spcAft>
                <a:spcPts val="0"/>
              </a:spcAft>
              <a:buSzPts val="1800"/>
              <a:buChar char="●"/>
            </a:pPr>
            <a:r>
              <a:rPr lang="fr-FR"/>
              <a:t>5 min de présentation</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303fa59fdd0_0_630"/>
          <p:cNvSpPr txBox="1"/>
          <p:nvPr>
            <p:ph type="title"/>
          </p:nvPr>
        </p:nvSpPr>
        <p:spPr>
          <a:xfrm>
            <a:off x="1371525" y="2427298"/>
            <a:ext cx="6382800" cy="841200"/>
          </a:xfrm>
          <a:prstGeom prst="rect">
            <a:avLst/>
          </a:prstGeom>
        </p:spPr>
        <p:txBody>
          <a:bodyPr anchorCtr="0" anchor="t" bIns="45700" lIns="91425" spcFirstLastPara="1" rIns="91425" wrap="square" tIns="45700">
            <a:normAutofit fontScale="90000"/>
          </a:bodyPr>
          <a:lstStyle/>
          <a:p>
            <a:pPr indent="0" lvl="0" marL="0" rtl="0" algn="r">
              <a:spcBef>
                <a:spcPts val="0"/>
              </a:spcBef>
              <a:spcAft>
                <a:spcPts val="0"/>
              </a:spcAft>
              <a:buNone/>
            </a:pPr>
            <a:r>
              <a:rPr lang="fr-FR"/>
              <a:t>Chapitre 8 : </a:t>
            </a:r>
            <a:r>
              <a:rPr lang="fr-FR"/>
              <a:t>Les Diagrammes structurels UML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303fa59fdd0_0_635"/>
          <p:cNvSpPr txBox="1"/>
          <p:nvPr>
            <p:ph type="title"/>
          </p:nvPr>
        </p:nvSpPr>
        <p:spPr>
          <a:xfrm>
            <a:off x="914400" y="276025"/>
            <a:ext cx="7928400" cy="844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fr-FR"/>
              <a:t>Diagrammes structurels</a:t>
            </a:r>
            <a:endParaRPr/>
          </a:p>
          <a:p>
            <a:pPr indent="0" lvl="0" marL="0" rtl="0" algn="l">
              <a:spcBef>
                <a:spcPts val="0"/>
              </a:spcBef>
              <a:spcAft>
                <a:spcPts val="0"/>
              </a:spcAft>
              <a:buNone/>
            </a:pPr>
            <a:r>
              <a:rPr lang="fr-FR" sz="2050"/>
              <a:t>Diagramme de classe</a:t>
            </a:r>
            <a:endParaRPr sz="2050"/>
          </a:p>
        </p:txBody>
      </p:sp>
      <p:sp>
        <p:nvSpPr>
          <p:cNvPr id="595" name="Google Shape;595;g303fa59fdd0_0_635"/>
          <p:cNvSpPr txBox="1"/>
          <p:nvPr>
            <p:ph idx="1" type="body"/>
          </p:nvPr>
        </p:nvSpPr>
        <p:spPr>
          <a:xfrm>
            <a:off x="304400" y="1120525"/>
            <a:ext cx="8535300" cy="4110600"/>
          </a:xfrm>
          <a:prstGeom prst="rect">
            <a:avLst/>
          </a:prstGeom>
          <a:noFill/>
          <a:ln>
            <a:noFill/>
          </a:ln>
        </p:spPr>
        <p:txBody>
          <a:bodyPr anchorCtr="0" anchor="t" bIns="45700" lIns="91425" spcFirstLastPara="1" rIns="91425" wrap="square" tIns="45700">
            <a:normAutofit/>
          </a:bodyPr>
          <a:lstStyle/>
          <a:p>
            <a:pPr indent="-355600" lvl="0" marL="457200" rtl="0" algn="l">
              <a:spcBef>
                <a:spcPts val="360"/>
              </a:spcBef>
              <a:spcAft>
                <a:spcPts val="0"/>
              </a:spcAft>
              <a:buSzPts val="2000"/>
              <a:buChar char="●"/>
            </a:pPr>
            <a:r>
              <a:rPr lang="fr-FR" sz="2000"/>
              <a:t>Un diagramme de classe est un diagramme mettant en lumière la structure d’un système</a:t>
            </a:r>
            <a:endParaRPr sz="2000"/>
          </a:p>
          <a:p>
            <a:pPr indent="-355600" lvl="0" marL="457200" rtl="0" algn="l">
              <a:spcBef>
                <a:spcPts val="0"/>
              </a:spcBef>
              <a:spcAft>
                <a:spcPts val="0"/>
              </a:spcAft>
              <a:buSzPts val="2000"/>
              <a:buChar char="●"/>
            </a:pPr>
            <a:r>
              <a:rPr lang="fr-FR" sz="2000"/>
              <a:t>Exemple de système de péage:</a:t>
            </a:r>
            <a:endParaRPr sz="2000"/>
          </a:p>
          <a:p>
            <a:pPr indent="0" lvl="0" marL="0" rtl="0" algn="l">
              <a:lnSpc>
                <a:spcPct val="100000"/>
              </a:lnSpc>
              <a:spcBef>
                <a:spcPts val="360"/>
              </a:spcBef>
              <a:spcAft>
                <a:spcPts val="0"/>
              </a:spcAft>
              <a:buSzPts val="1800"/>
              <a:buNone/>
            </a:pPr>
            <a:r>
              <a:t/>
            </a:r>
            <a:endParaRPr/>
          </a:p>
        </p:txBody>
      </p:sp>
      <p:pic>
        <p:nvPicPr>
          <p:cNvPr id="596" name="Google Shape;596;g303fa59fdd0_0_635"/>
          <p:cNvPicPr preferRelativeResize="0"/>
          <p:nvPr/>
        </p:nvPicPr>
        <p:blipFill>
          <a:blip r:embed="rId3">
            <a:alphaModFix/>
          </a:blip>
          <a:stretch>
            <a:fillRect/>
          </a:stretch>
        </p:blipFill>
        <p:spPr>
          <a:xfrm>
            <a:off x="1022164" y="1993725"/>
            <a:ext cx="7099674" cy="336262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303fa59fdd0_0_642"/>
          <p:cNvSpPr txBox="1"/>
          <p:nvPr>
            <p:ph type="title"/>
          </p:nvPr>
        </p:nvSpPr>
        <p:spPr>
          <a:xfrm>
            <a:off x="914400" y="276025"/>
            <a:ext cx="7928400" cy="776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fr-FR" sz="2650"/>
              <a:t>Diagrammes structurels</a:t>
            </a:r>
            <a:endParaRPr sz="2650"/>
          </a:p>
          <a:p>
            <a:pPr indent="0" lvl="0" marL="0" rtl="0" algn="l">
              <a:spcBef>
                <a:spcPts val="0"/>
              </a:spcBef>
              <a:spcAft>
                <a:spcPts val="0"/>
              </a:spcAft>
              <a:buNone/>
            </a:pPr>
            <a:r>
              <a:rPr lang="fr-FR" sz="2650"/>
              <a:t>Diagramme de d’objets</a:t>
            </a:r>
            <a:endParaRPr sz="2650"/>
          </a:p>
        </p:txBody>
      </p:sp>
      <p:sp>
        <p:nvSpPr>
          <p:cNvPr id="603" name="Google Shape;603;g303fa59fdd0_0_642"/>
          <p:cNvSpPr txBox="1"/>
          <p:nvPr>
            <p:ph idx="1" type="body"/>
          </p:nvPr>
        </p:nvSpPr>
        <p:spPr>
          <a:xfrm>
            <a:off x="304400" y="1120525"/>
            <a:ext cx="8535300" cy="4110600"/>
          </a:xfrm>
          <a:prstGeom prst="rect">
            <a:avLst/>
          </a:prstGeom>
          <a:noFill/>
          <a:ln>
            <a:noFill/>
          </a:ln>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Diagrammes d’objets: Décrit des instances spécifiques des classes, montrant l’état d’objets à un moment donné</a:t>
            </a:r>
            <a:br>
              <a:rPr lang="fr-FR"/>
            </a:br>
            <a:endParaRPr/>
          </a:p>
          <a:p>
            <a:pPr indent="-342900" lvl="0" marL="457200" rtl="0" algn="l">
              <a:spcBef>
                <a:spcPts val="0"/>
              </a:spcBef>
              <a:spcAft>
                <a:spcPts val="0"/>
              </a:spcAft>
              <a:buSzPts val="1800"/>
              <a:buChar char="●"/>
            </a:pPr>
            <a:r>
              <a:rPr lang="fr-FR"/>
              <a:t>Exemple de diagramme:</a:t>
            </a:r>
            <a:endParaRPr/>
          </a:p>
        </p:txBody>
      </p:sp>
      <p:pic>
        <p:nvPicPr>
          <p:cNvPr id="604" name="Google Shape;604;g303fa59fdd0_0_642"/>
          <p:cNvPicPr preferRelativeResize="0"/>
          <p:nvPr/>
        </p:nvPicPr>
        <p:blipFill>
          <a:blip r:embed="rId3">
            <a:alphaModFix/>
          </a:blip>
          <a:stretch>
            <a:fillRect/>
          </a:stretch>
        </p:blipFill>
        <p:spPr>
          <a:xfrm>
            <a:off x="1267025" y="2301100"/>
            <a:ext cx="7223173" cy="2666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aed57810c0_0_20"/>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111111"/>
              <a:buNone/>
            </a:pPr>
            <a:r>
              <a:rPr lang="fr-FR"/>
              <a:t>Déroulé et structure de la formation et formalités</a:t>
            </a:r>
            <a:endParaRPr/>
          </a:p>
        </p:txBody>
      </p:sp>
      <p:sp>
        <p:nvSpPr>
          <p:cNvPr id="134" name="Google Shape;134;g2aed57810c0_0_20"/>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SzPts val="1800"/>
              <a:buChar char="●"/>
            </a:pPr>
            <a:r>
              <a:rPr lang="fr-FR"/>
              <a:t>Signer les feuilles d’émargement et mentionner le caractère obligatoire avec de vrais signatures (ni croix ni initiales)</a:t>
            </a:r>
            <a:endParaRPr/>
          </a:p>
          <a:p>
            <a:pPr indent="-342900" lvl="0" marL="457200" rtl="0" algn="l">
              <a:lnSpc>
                <a:spcPct val="100000"/>
              </a:lnSpc>
              <a:spcBef>
                <a:spcPts val="0"/>
              </a:spcBef>
              <a:spcAft>
                <a:spcPts val="0"/>
              </a:spcAft>
              <a:buSzPts val="1800"/>
              <a:buChar char="●"/>
            </a:pPr>
            <a:r>
              <a:rPr lang="fr-FR"/>
              <a:t>Dernier jour de la formation : le centre de formation à l’obligation contractuelle de fournir vos évaluations à votre entreprise avant 15h, donc au retour de la pause déjeuner, 2 ou 3 h avant la fin de la formation, je vous ferai remplir les évaluations formateur.</a:t>
            </a:r>
            <a:endParaRPr/>
          </a:p>
          <a:p>
            <a:pPr indent="-342900" lvl="0" marL="457200" rtl="0" algn="l">
              <a:lnSpc>
                <a:spcPct val="100000"/>
              </a:lnSpc>
              <a:spcBef>
                <a:spcPts val="0"/>
              </a:spcBef>
              <a:spcAft>
                <a:spcPts val="0"/>
              </a:spcAft>
              <a:buSzPts val="1800"/>
              <a:buChar char="●"/>
            </a:pPr>
            <a:r>
              <a:rPr lang="fr-FR"/>
              <a:t>La structure d’une journée : présenter une notion théorique, suivie de la pratique (écriture du code), suivi d’un exercice . une fois que j’ai abordé avec vous 3 ou 4 notions, 1 tp de validation des acquis qui porte sur ces notions. Ce TP sera à faire en pair programming (en groupe)</a:t>
            </a:r>
            <a:endParaRPr/>
          </a:p>
          <a:p>
            <a:pPr indent="-342900" lvl="0" marL="457200" rtl="0" algn="l">
              <a:lnSpc>
                <a:spcPct val="100000"/>
              </a:lnSpc>
              <a:spcBef>
                <a:spcPts val="0"/>
              </a:spcBef>
              <a:spcAft>
                <a:spcPts val="0"/>
              </a:spcAft>
              <a:buSzPts val="1800"/>
              <a:buChar char="●"/>
            </a:pPr>
            <a:r>
              <a:rPr lang="fr-FR"/>
              <a:t>Si il me reste du temps, je reviens sur toutes les questions hors plan de cours que les stagiaires m’ont posées durant la formation.</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i="1" sz="14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303fa59fdd0_0_649"/>
          <p:cNvSpPr txBox="1"/>
          <p:nvPr>
            <p:ph type="title"/>
          </p:nvPr>
        </p:nvSpPr>
        <p:spPr>
          <a:xfrm>
            <a:off x="914400" y="276025"/>
            <a:ext cx="7928400" cy="776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fr-FR" sz="2650"/>
              <a:t>Diagrammes structurels</a:t>
            </a:r>
            <a:endParaRPr sz="2650"/>
          </a:p>
          <a:p>
            <a:pPr indent="0" lvl="0" marL="0" rtl="0" algn="l">
              <a:spcBef>
                <a:spcPts val="0"/>
              </a:spcBef>
              <a:spcAft>
                <a:spcPts val="0"/>
              </a:spcAft>
              <a:buNone/>
            </a:pPr>
            <a:r>
              <a:rPr lang="fr-FR" sz="2650"/>
              <a:t>Diagramme de de composants</a:t>
            </a:r>
            <a:endParaRPr sz="2650"/>
          </a:p>
        </p:txBody>
      </p:sp>
      <p:sp>
        <p:nvSpPr>
          <p:cNvPr id="611" name="Google Shape;611;g303fa59fdd0_0_649"/>
          <p:cNvSpPr txBox="1"/>
          <p:nvPr>
            <p:ph idx="1" type="body"/>
          </p:nvPr>
        </p:nvSpPr>
        <p:spPr>
          <a:xfrm>
            <a:off x="304400" y="1120525"/>
            <a:ext cx="8535300" cy="4110600"/>
          </a:xfrm>
          <a:prstGeom prst="rect">
            <a:avLst/>
          </a:prstGeom>
          <a:noFill/>
          <a:ln>
            <a:noFill/>
          </a:ln>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Diagrammes de composants: Décrit des instances spécifiques des classes, montrant l’état d’objets à un moment donné</a:t>
            </a:r>
            <a:br>
              <a:rPr lang="fr-FR"/>
            </a:br>
            <a:endParaRPr/>
          </a:p>
          <a:p>
            <a:pPr indent="-342900" lvl="0" marL="457200" rtl="0" algn="l">
              <a:spcBef>
                <a:spcPts val="0"/>
              </a:spcBef>
              <a:spcAft>
                <a:spcPts val="0"/>
              </a:spcAft>
              <a:buSzPts val="1800"/>
              <a:buChar char="●"/>
            </a:pPr>
            <a:r>
              <a:rPr lang="fr-FR"/>
              <a:t>Exemple de diagramme de composant pour un système de messagerie:</a:t>
            </a:r>
            <a:endParaRPr/>
          </a:p>
        </p:txBody>
      </p:sp>
      <p:pic>
        <p:nvPicPr>
          <p:cNvPr id="612" name="Google Shape;612;g303fa59fdd0_0_649"/>
          <p:cNvPicPr preferRelativeResize="0"/>
          <p:nvPr/>
        </p:nvPicPr>
        <p:blipFill>
          <a:blip r:embed="rId3">
            <a:alphaModFix/>
          </a:blip>
          <a:stretch>
            <a:fillRect/>
          </a:stretch>
        </p:blipFill>
        <p:spPr>
          <a:xfrm>
            <a:off x="1588175" y="2295750"/>
            <a:ext cx="5967626" cy="30857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303fa59fdd0_0_656"/>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SzPct val="41509"/>
              <a:buNone/>
            </a:pPr>
            <a:r>
              <a:rPr lang="fr-FR" sz="2650"/>
              <a:t>Diagrammes structurels</a:t>
            </a:r>
            <a:br>
              <a:rPr lang="fr-FR"/>
            </a:br>
            <a:r>
              <a:rPr lang="fr-FR" sz="2288"/>
              <a:t>Diagrammes de déploiement</a:t>
            </a:r>
            <a:endParaRPr sz="2288"/>
          </a:p>
        </p:txBody>
      </p:sp>
      <p:sp>
        <p:nvSpPr>
          <p:cNvPr id="619" name="Google Shape;619;g303fa59fdd0_0_656"/>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Montre l'architecture physique du système, notamment les nœuds matériels et les artefacts déployés</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fr-FR"/>
              <a:t>Exemple un site web lambda:</a:t>
            </a:r>
            <a:endParaRPr/>
          </a:p>
        </p:txBody>
      </p:sp>
      <p:pic>
        <p:nvPicPr>
          <p:cNvPr id="620" name="Google Shape;620;g303fa59fdd0_0_656"/>
          <p:cNvPicPr preferRelativeResize="0"/>
          <p:nvPr/>
        </p:nvPicPr>
        <p:blipFill>
          <a:blip r:embed="rId3">
            <a:alphaModFix/>
          </a:blip>
          <a:stretch>
            <a:fillRect/>
          </a:stretch>
        </p:blipFill>
        <p:spPr>
          <a:xfrm>
            <a:off x="1954250" y="2007450"/>
            <a:ext cx="4670326" cy="322374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g303fa59fdd0_0_663"/>
          <p:cNvSpPr txBox="1"/>
          <p:nvPr>
            <p:ph type="title"/>
          </p:nvPr>
        </p:nvSpPr>
        <p:spPr>
          <a:xfrm>
            <a:off x="1371525" y="2515600"/>
            <a:ext cx="6382800" cy="753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SzPts val="1100"/>
              <a:buNone/>
            </a:pPr>
            <a:r>
              <a:rPr lang="fr-FR" sz="2400"/>
              <a:t> </a:t>
            </a:r>
            <a:r>
              <a:rPr lang="fr-FR"/>
              <a:t>Chapitre 9 : </a:t>
            </a:r>
            <a:r>
              <a:rPr lang="fr-FR" sz="2400"/>
              <a:t>Diagrammes de</a:t>
            </a:r>
            <a:br>
              <a:rPr lang="fr-FR" sz="2400"/>
            </a:br>
            <a:r>
              <a:rPr lang="fr-FR" sz="2400"/>
              <a:t>structures composites</a:t>
            </a:r>
            <a:endParaRPr sz="24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303fa59fdd0_0_668"/>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100"/>
              <a:buNone/>
            </a:pPr>
            <a:r>
              <a:rPr lang="fr-FR"/>
              <a:t>Diagrammes de structures composites</a:t>
            </a:r>
            <a:endParaRPr/>
          </a:p>
        </p:txBody>
      </p:sp>
      <p:sp>
        <p:nvSpPr>
          <p:cNvPr id="633" name="Google Shape;633;g303fa59fdd0_0_668"/>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Vue d'ensemble logique de l'ensemble ou d'une partie d'un système logiciel. Il permet de visualiser un classifieur structuré donné, en définissant ses classes de configuration, ses interfaces, ses packages et les liens qui les unissent dans le détail.</a:t>
            </a:r>
            <a:endParaRPr/>
          </a:p>
          <a:p>
            <a:pPr indent="0" lvl="0" marL="0" rtl="0" algn="l">
              <a:spcBef>
                <a:spcPts val="360"/>
              </a:spcBef>
              <a:spcAft>
                <a:spcPts val="0"/>
              </a:spcAft>
              <a:buNone/>
            </a:pPr>
            <a:r>
              <a:t/>
            </a:r>
            <a:endParaRPr/>
          </a:p>
          <a:p>
            <a:pPr indent="0" lvl="0" marL="0" rtl="0" algn="l">
              <a:spcBef>
                <a:spcPts val="360"/>
              </a:spcBef>
              <a:spcAft>
                <a:spcPts val="0"/>
              </a:spcAft>
              <a:buNone/>
            </a:pPr>
            <a:r>
              <a:rPr lang="fr-FR"/>
              <a:t>Un diagramme de structure composite peut donner une vision sur :</a:t>
            </a:r>
            <a:endParaRPr/>
          </a:p>
          <a:p>
            <a:pPr indent="-342900" lvl="0" marL="457200" rtl="0" algn="l">
              <a:spcBef>
                <a:spcPts val="360"/>
              </a:spcBef>
              <a:spcAft>
                <a:spcPts val="0"/>
              </a:spcAft>
              <a:buSzPts val="1800"/>
              <a:buChar char="●"/>
            </a:pPr>
            <a:r>
              <a:rPr lang="fr-FR"/>
              <a:t>l'état actuel d’un système.</a:t>
            </a:r>
            <a:endParaRPr/>
          </a:p>
          <a:p>
            <a:pPr indent="-342900" lvl="0" marL="457200" rtl="0" algn="l">
              <a:spcBef>
                <a:spcPts val="0"/>
              </a:spcBef>
              <a:spcAft>
                <a:spcPts val="0"/>
              </a:spcAft>
              <a:buSzPts val="1800"/>
              <a:buChar char="●"/>
            </a:pPr>
            <a:r>
              <a:rPr lang="fr-FR"/>
              <a:t>la structure interne d’un système, les classes, interfaces ou composants, et leurs interactions.</a:t>
            </a:r>
            <a:endParaRPr/>
          </a:p>
          <a:p>
            <a:pPr indent="-342900" lvl="0" marL="457200" rtl="0" algn="l">
              <a:spcBef>
                <a:spcPts val="0"/>
              </a:spcBef>
              <a:spcAft>
                <a:spcPts val="0"/>
              </a:spcAft>
              <a:buSzPts val="1800"/>
              <a:buChar char="●"/>
            </a:pPr>
            <a:r>
              <a:rPr lang="fr-FR"/>
              <a:t>les architectures d'exécution complexes et les modèles d'utilisation que les diagrammes structurels ne peuvent pas représenter.</a:t>
            </a:r>
            <a:endParaRPr/>
          </a:p>
          <a:p>
            <a:pPr indent="0" lvl="0" marL="0" rtl="0" algn="l">
              <a:spcBef>
                <a:spcPts val="360"/>
              </a:spcBef>
              <a:spcAft>
                <a:spcPts val="0"/>
              </a:spcAft>
              <a:buNone/>
            </a:pPr>
            <a:r>
              <a:t/>
            </a:r>
            <a:endParaRPr/>
          </a:p>
          <a:p>
            <a:pPr indent="0" lvl="0" marL="0" rtl="0" algn="l">
              <a:spcBef>
                <a:spcPts val="360"/>
              </a:spcBef>
              <a:spcAft>
                <a:spcPts val="0"/>
              </a:spcAft>
              <a:buNone/>
            </a:pPr>
            <a:r>
              <a:rPr lang="fr-FR"/>
              <a:t>C’est aussi un outil qui donnes les clés pour optimiser et dépanner le système.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303fa59fdd0_0_674"/>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SzPct val="41509"/>
              <a:buNone/>
            </a:pPr>
            <a:r>
              <a:rPr lang="fr-FR" sz="2650"/>
              <a:t>Diagrammes de structures composites</a:t>
            </a:r>
            <a:br>
              <a:rPr lang="fr-FR"/>
            </a:br>
            <a:r>
              <a:rPr lang="fr-FR" sz="2288"/>
              <a:t>Syntaxe UML</a:t>
            </a:r>
            <a:endParaRPr sz="2288"/>
          </a:p>
        </p:txBody>
      </p:sp>
      <p:sp>
        <p:nvSpPr>
          <p:cNvPr id="640" name="Google Shape;640;g303fa59fdd0_0_674"/>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b="1" lang="fr-FR"/>
              <a:t>Les parties</a:t>
            </a:r>
            <a:endParaRPr b="1"/>
          </a:p>
          <a:p>
            <a:pPr indent="0" lvl="0" marL="0" rtl="0" algn="l">
              <a:spcBef>
                <a:spcPts val="360"/>
              </a:spcBef>
              <a:spcAft>
                <a:spcPts val="0"/>
              </a:spcAft>
              <a:buNone/>
            </a:pPr>
            <a:r>
              <a:t/>
            </a:r>
            <a:endParaRPr b="1"/>
          </a:p>
          <a:p>
            <a:pPr indent="0" lvl="0" marL="0" rtl="0" algn="l">
              <a:spcBef>
                <a:spcPts val="360"/>
              </a:spcBef>
              <a:spcAft>
                <a:spcPts val="0"/>
              </a:spcAft>
              <a:buNone/>
            </a:pPr>
            <a:r>
              <a:t/>
            </a:r>
            <a:endParaRPr b="1"/>
          </a:p>
          <a:p>
            <a:pPr indent="0" lvl="0" marL="0" rtl="0" algn="l">
              <a:spcBef>
                <a:spcPts val="360"/>
              </a:spcBef>
              <a:spcAft>
                <a:spcPts val="0"/>
              </a:spcAft>
              <a:buNone/>
            </a:pPr>
            <a:r>
              <a:t/>
            </a:r>
            <a:endParaRPr b="1"/>
          </a:p>
          <a:p>
            <a:pPr indent="0" lvl="0" marL="0" rtl="0" algn="l">
              <a:spcBef>
                <a:spcPts val="360"/>
              </a:spcBef>
              <a:spcAft>
                <a:spcPts val="0"/>
              </a:spcAft>
              <a:buNone/>
            </a:pPr>
            <a:r>
              <a:t/>
            </a:r>
            <a:endParaRPr b="1"/>
          </a:p>
          <a:p>
            <a:pPr indent="0" lvl="0" marL="0" rtl="0" algn="l">
              <a:spcBef>
                <a:spcPts val="360"/>
              </a:spcBef>
              <a:spcAft>
                <a:spcPts val="0"/>
              </a:spcAft>
              <a:buNone/>
            </a:pPr>
            <a:r>
              <a:t/>
            </a:r>
            <a:endParaRPr b="1"/>
          </a:p>
          <a:p>
            <a:pPr indent="-342900" lvl="0" marL="457200" rtl="0" algn="l">
              <a:spcBef>
                <a:spcPts val="360"/>
              </a:spcBef>
              <a:spcAft>
                <a:spcPts val="0"/>
              </a:spcAft>
              <a:buSzPts val="1800"/>
              <a:buChar char="●"/>
            </a:pPr>
            <a:r>
              <a:rPr lang="fr-FR"/>
              <a:t>La multiplicité donne l’information du nombre de fois que cette donnée peut-être présente</a:t>
            </a:r>
            <a:endParaRPr/>
          </a:p>
        </p:txBody>
      </p:sp>
      <p:pic>
        <p:nvPicPr>
          <p:cNvPr id="641" name="Google Shape;641;g303fa59fdd0_0_674"/>
          <p:cNvPicPr preferRelativeResize="0"/>
          <p:nvPr/>
        </p:nvPicPr>
        <p:blipFill>
          <a:blip r:embed="rId3">
            <a:alphaModFix/>
          </a:blip>
          <a:stretch>
            <a:fillRect/>
          </a:stretch>
        </p:blipFill>
        <p:spPr>
          <a:xfrm>
            <a:off x="1435775" y="1283375"/>
            <a:ext cx="4469499" cy="174457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303fa59fdd0_0_681"/>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SzPct val="41509"/>
              <a:buNone/>
            </a:pPr>
            <a:r>
              <a:rPr lang="fr-FR" sz="2650"/>
              <a:t>Diagrammes de structures composites</a:t>
            </a:r>
            <a:br>
              <a:rPr lang="fr-FR"/>
            </a:br>
            <a:r>
              <a:rPr lang="fr-FR" sz="2288"/>
              <a:t>Syntaxe UML</a:t>
            </a:r>
            <a:endParaRPr sz="2288"/>
          </a:p>
        </p:txBody>
      </p:sp>
      <p:sp>
        <p:nvSpPr>
          <p:cNvPr id="648" name="Google Shape;648;g303fa59fdd0_0_681"/>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b="1" lang="fr-FR"/>
              <a:t>Les ports:</a:t>
            </a:r>
            <a:endParaRPr b="1"/>
          </a:p>
          <a:p>
            <a:pPr indent="0" lvl="0" marL="0" rtl="0" algn="l">
              <a:spcBef>
                <a:spcPts val="360"/>
              </a:spcBef>
              <a:spcAft>
                <a:spcPts val="0"/>
              </a:spcAft>
              <a:buNone/>
            </a:pPr>
            <a:r>
              <a:t/>
            </a:r>
            <a:endParaRPr b="1"/>
          </a:p>
          <a:p>
            <a:pPr indent="0" lvl="0" marL="0" rtl="0" algn="l">
              <a:spcBef>
                <a:spcPts val="360"/>
              </a:spcBef>
              <a:spcAft>
                <a:spcPts val="0"/>
              </a:spcAft>
              <a:buNone/>
            </a:pPr>
            <a:r>
              <a:t/>
            </a:r>
            <a:endParaRPr b="1"/>
          </a:p>
          <a:p>
            <a:pPr indent="0" lvl="0" marL="0" rtl="0" algn="l">
              <a:spcBef>
                <a:spcPts val="360"/>
              </a:spcBef>
              <a:spcAft>
                <a:spcPts val="0"/>
              </a:spcAft>
              <a:buNone/>
            </a:pPr>
            <a:r>
              <a:t/>
            </a:r>
            <a:endParaRPr b="1"/>
          </a:p>
          <a:p>
            <a:pPr indent="0" lvl="0" marL="0" rtl="0" algn="l">
              <a:spcBef>
                <a:spcPts val="360"/>
              </a:spcBef>
              <a:spcAft>
                <a:spcPts val="0"/>
              </a:spcAft>
              <a:buNone/>
            </a:pPr>
            <a:r>
              <a:t/>
            </a:r>
            <a:endParaRPr b="1"/>
          </a:p>
          <a:p>
            <a:pPr indent="0" lvl="0" marL="0" rtl="0" algn="l">
              <a:spcBef>
                <a:spcPts val="360"/>
              </a:spcBef>
              <a:spcAft>
                <a:spcPts val="0"/>
              </a:spcAft>
              <a:buNone/>
            </a:pPr>
            <a:r>
              <a:t/>
            </a:r>
            <a:endParaRPr b="1"/>
          </a:p>
          <a:p>
            <a:pPr indent="-342900" lvl="0" marL="457200" rtl="0" algn="l">
              <a:spcBef>
                <a:spcPts val="360"/>
              </a:spcBef>
              <a:spcAft>
                <a:spcPts val="0"/>
              </a:spcAft>
              <a:buSzPts val="1800"/>
              <a:buChar char="●"/>
            </a:pPr>
            <a:r>
              <a:rPr lang="fr-FR"/>
              <a:t>Ce sont des points de connexion où des éléments externes peuvent interagir avec la classe ou le composant</a:t>
            </a:r>
            <a:endParaRPr/>
          </a:p>
        </p:txBody>
      </p:sp>
      <p:pic>
        <p:nvPicPr>
          <p:cNvPr id="649" name="Google Shape;649;g303fa59fdd0_0_681"/>
          <p:cNvPicPr preferRelativeResize="0"/>
          <p:nvPr/>
        </p:nvPicPr>
        <p:blipFill>
          <a:blip r:embed="rId3">
            <a:alphaModFix/>
          </a:blip>
          <a:stretch>
            <a:fillRect/>
          </a:stretch>
        </p:blipFill>
        <p:spPr>
          <a:xfrm>
            <a:off x="2438400" y="1254275"/>
            <a:ext cx="2045375" cy="9115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303fa59fdd0_0_688"/>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SzPct val="41509"/>
              <a:buNone/>
            </a:pPr>
            <a:r>
              <a:rPr lang="fr-FR" sz="2650"/>
              <a:t>Diagrammes de structures composites</a:t>
            </a:r>
            <a:br>
              <a:rPr lang="fr-FR"/>
            </a:br>
            <a:r>
              <a:rPr lang="fr-FR" sz="2288"/>
              <a:t>Syntaxe UML</a:t>
            </a:r>
            <a:endParaRPr sz="2288"/>
          </a:p>
        </p:txBody>
      </p:sp>
      <p:sp>
        <p:nvSpPr>
          <p:cNvPr id="656" name="Google Shape;656;g303fa59fdd0_0_688"/>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b="1" lang="fr-FR"/>
              <a:t>Les interfaces:</a:t>
            </a:r>
            <a:endParaRPr b="1"/>
          </a:p>
          <a:p>
            <a:pPr indent="0" lvl="0" marL="0" rtl="0" algn="l">
              <a:spcBef>
                <a:spcPts val="360"/>
              </a:spcBef>
              <a:spcAft>
                <a:spcPts val="0"/>
              </a:spcAft>
              <a:buNone/>
            </a:pPr>
            <a:r>
              <a:t/>
            </a:r>
            <a:endParaRPr b="1"/>
          </a:p>
          <a:p>
            <a:pPr indent="0" lvl="0" marL="0" rtl="0" algn="l">
              <a:spcBef>
                <a:spcPts val="360"/>
              </a:spcBef>
              <a:spcAft>
                <a:spcPts val="0"/>
              </a:spcAft>
              <a:buNone/>
            </a:pPr>
            <a:r>
              <a:t/>
            </a:r>
            <a:endParaRPr b="1"/>
          </a:p>
          <a:p>
            <a:pPr indent="0" lvl="0" marL="0" rtl="0" algn="l">
              <a:spcBef>
                <a:spcPts val="360"/>
              </a:spcBef>
              <a:spcAft>
                <a:spcPts val="0"/>
              </a:spcAft>
              <a:buNone/>
            </a:pPr>
            <a:r>
              <a:t/>
            </a:r>
            <a:endParaRPr b="1"/>
          </a:p>
          <a:p>
            <a:pPr indent="0" lvl="0" marL="0" rtl="0" algn="l">
              <a:spcBef>
                <a:spcPts val="360"/>
              </a:spcBef>
              <a:spcAft>
                <a:spcPts val="0"/>
              </a:spcAft>
              <a:buNone/>
            </a:pPr>
            <a:r>
              <a:t/>
            </a:r>
            <a:endParaRPr b="1"/>
          </a:p>
          <a:p>
            <a:pPr indent="0" lvl="0" marL="0" rtl="0" algn="l">
              <a:spcBef>
                <a:spcPts val="360"/>
              </a:spcBef>
              <a:spcAft>
                <a:spcPts val="0"/>
              </a:spcAft>
              <a:buNone/>
            </a:pPr>
            <a:r>
              <a:t/>
            </a:r>
            <a:endParaRPr b="1"/>
          </a:p>
          <a:p>
            <a:pPr indent="-342900" lvl="0" marL="457200" rtl="0" algn="l">
              <a:spcBef>
                <a:spcPts val="360"/>
              </a:spcBef>
              <a:spcAft>
                <a:spcPts val="0"/>
              </a:spcAft>
              <a:buSzPts val="1800"/>
              <a:buChar char="●"/>
            </a:pPr>
            <a:r>
              <a:rPr lang="fr-FR"/>
              <a:t>Ce sont des points de connexion où des éléments externes peuvent interagir avec la classe ou le composant</a:t>
            </a:r>
            <a:endParaRPr/>
          </a:p>
        </p:txBody>
      </p:sp>
      <p:pic>
        <p:nvPicPr>
          <p:cNvPr id="657" name="Google Shape;657;g303fa59fdd0_0_688"/>
          <p:cNvPicPr preferRelativeResize="0"/>
          <p:nvPr/>
        </p:nvPicPr>
        <p:blipFill>
          <a:blip r:embed="rId3">
            <a:alphaModFix/>
          </a:blip>
          <a:stretch>
            <a:fillRect/>
          </a:stretch>
        </p:blipFill>
        <p:spPr>
          <a:xfrm>
            <a:off x="1245225" y="1184950"/>
            <a:ext cx="4541925" cy="17728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g303fa59fdd0_0_695"/>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SzPct val="41509"/>
              <a:buNone/>
            </a:pPr>
            <a:r>
              <a:rPr lang="fr-FR" sz="2650"/>
              <a:t>Diagrammes de structures composites</a:t>
            </a:r>
            <a:br>
              <a:rPr lang="fr-FR"/>
            </a:br>
            <a:r>
              <a:rPr lang="fr-FR" sz="2288"/>
              <a:t>Syntaxe UML</a:t>
            </a:r>
            <a:endParaRPr sz="2288"/>
          </a:p>
        </p:txBody>
      </p:sp>
      <p:sp>
        <p:nvSpPr>
          <p:cNvPr id="664" name="Google Shape;664;g303fa59fdd0_0_695"/>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b="1" lang="fr-FR"/>
              <a:t>Les classes:</a:t>
            </a:r>
            <a:endParaRPr b="1"/>
          </a:p>
          <a:p>
            <a:pPr indent="0" lvl="0" marL="0" rtl="0" algn="l">
              <a:spcBef>
                <a:spcPts val="360"/>
              </a:spcBef>
              <a:spcAft>
                <a:spcPts val="0"/>
              </a:spcAft>
              <a:buNone/>
            </a:pPr>
            <a:r>
              <a:t/>
            </a:r>
            <a:endParaRPr b="1"/>
          </a:p>
          <a:p>
            <a:pPr indent="0" lvl="0" marL="0" rtl="0" algn="l">
              <a:spcBef>
                <a:spcPts val="360"/>
              </a:spcBef>
              <a:spcAft>
                <a:spcPts val="0"/>
              </a:spcAft>
              <a:buNone/>
            </a:pPr>
            <a:r>
              <a:t/>
            </a:r>
            <a:endParaRPr b="1"/>
          </a:p>
          <a:p>
            <a:pPr indent="0" lvl="0" marL="0" rtl="0" algn="l">
              <a:spcBef>
                <a:spcPts val="360"/>
              </a:spcBef>
              <a:spcAft>
                <a:spcPts val="0"/>
              </a:spcAft>
              <a:buNone/>
            </a:pPr>
            <a:r>
              <a:t/>
            </a:r>
            <a:endParaRPr b="1"/>
          </a:p>
          <a:p>
            <a:pPr indent="0" lvl="0" marL="0" rtl="0" algn="l">
              <a:spcBef>
                <a:spcPts val="360"/>
              </a:spcBef>
              <a:spcAft>
                <a:spcPts val="0"/>
              </a:spcAft>
              <a:buNone/>
            </a:pPr>
            <a:r>
              <a:t/>
            </a:r>
            <a:endParaRPr b="1"/>
          </a:p>
          <a:p>
            <a:pPr indent="0" lvl="0" marL="0" rtl="0" algn="l">
              <a:spcBef>
                <a:spcPts val="360"/>
              </a:spcBef>
              <a:spcAft>
                <a:spcPts val="0"/>
              </a:spcAft>
              <a:buNone/>
            </a:pPr>
            <a:r>
              <a:t/>
            </a:r>
            <a:endParaRPr b="1"/>
          </a:p>
          <a:p>
            <a:pPr indent="-342900" lvl="0" marL="457200" rtl="0" algn="l">
              <a:spcBef>
                <a:spcPts val="360"/>
              </a:spcBef>
              <a:spcAft>
                <a:spcPts val="0"/>
              </a:spcAft>
              <a:buSzPts val="1800"/>
              <a:buChar char="●"/>
            </a:pPr>
            <a:r>
              <a:rPr lang="fr-FR"/>
              <a:t>Les classes permettent de regrouper et d’englober des parties ou interface fonctionnant en commun (assurant ainsi la visualisation du système)</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b="1" lang="fr-FR"/>
              <a:t>Attention: ne pas confondre les classes des diagrammes structures composites avec les classes des diagrammes de classes</a:t>
            </a:r>
            <a:endParaRPr b="1"/>
          </a:p>
        </p:txBody>
      </p:sp>
      <p:pic>
        <p:nvPicPr>
          <p:cNvPr id="665" name="Google Shape;665;g303fa59fdd0_0_695"/>
          <p:cNvPicPr preferRelativeResize="0"/>
          <p:nvPr/>
        </p:nvPicPr>
        <p:blipFill>
          <a:blip r:embed="rId3">
            <a:alphaModFix/>
          </a:blip>
          <a:stretch>
            <a:fillRect/>
          </a:stretch>
        </p:blipFill>
        <p:spPr>
          <a:xfrm>
            <a:off x="2058425" y="995600"/>
            <a:ext cx="2555151" cy="17616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g303fa59fdd0_0_702"/>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SzPct val="41509"/>
              <a:buNone/>
            </a:pPr>
            <a:r>
              <a:rPr lang="fr-FR" sz="2650"/>
              <a:t>Diagrammes structurels</a:t>
            </a:r>
            <a:br>
              <a:rPr lang="fr-FR"/>
            </a:br>
            <a:r>
              <a:rPr lang="fr-FR" sz="2288"/>
              <a:t>Diagrammes de structures composites</a:t>
            </a:r>
            <a:endParaRPr sz="2288"/>
          </a:p>
        </p:txBody>
      </p:sp>
      <p:sp>
        <p:nvSpPr>
          <p:cNvPr id="672" name="Google Shape;672;g303fa59fdd0_0_702"/>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Exemple de diagramme de structure composites</a:t>
            </a:r>
            <a:endParaRPr/>
          </a:p>
        </p:txBody>
      </p:sp>
      <p:pic>
        <p:nvPicPr>
          <p:cNvPr id="673" name="Google Shape;673;g303fa59fdd0_0_702"/>
          <p:cNvPicPr preferRelativeResize="0"/>
          <p:nvPr/>
        </p:nvPicPr>
        <p:blipFill>
          <a:blip r:embed="rId3">
            <a:alphaModFix/>
          </a:blip>
          <a:stretch>
            <a:fillRect/>
          </a:stretch>
        </p:blipFill>
        <p:spPr>
          <a:xfrm>
            <a:off x="2222828" y="1455250"/>
            <a:ext cx="5311552" cy="360804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2d3829aed58_0_107"/>
          <p:cNvSpPr txBox="1"/>
          <p:nvPr>
            <p:ph type="title"/>
          </p:nvPr>
        </p:nvSpPr>
        <p:spPr>
          <a:xfrm>
            <a:off x="2516900" y="1810025"/>
            <a:ext cx="6127800" cy="723000"/>
          </a:xfrm>
          <a:prstGeom prst="rect">
            <a:avLst/>
          </a:prstGeom>
        </p:spPr>
        <p:txBody>
          <a:bodyPr anchorCtr="0" anchor="ctr" bIns="45700" lIns="91425" spcFirstLastPara="1" rIns="91425" wrap="square" tIns="45700">
            <a:normAutofit fontScale="90000"/>
          </a:bodyPr>
          <a:lstStyle/>
          <a:p>
            <a:pPr indent="0" lvl="0" marL="0" rtl="0" algn="r">
              <a:spcBef>
                <a:spcPts val="0"/>
              </a:spcBef>
              <a:spcAft>
                <a:spcPts val="0"/>
              </a:spcAft>
              <a:buNone/>
            </a:pPr>
            <a:r>
              <a:rPr lang="fr-FR"/>
              <a:t>TP : Système de gestion de la bibliothèque municipale 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aed57810c0_0_38"/>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Validation des acquis au quotidien</a:t>
            </a:r>
            <a:endParaRPr/>
          </a:p>
        </p:txBody>
      </p:sp>
      <p:sp>
        <p:nvSpPr>
          <p:cNvPr id="141" name="Google Shape;141;g2aed57810c0_0_38"/>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SzPts val="1800"/>
              <a:buChar char="●"/>
            </a:pPr>
            <a:r>
              <a:rPr lang="fr-FR"/>
              <a:t>Google Forms de demi-journée pour la validation des acquis et l'adaptabilité</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303fa59fdd0_0_715"/>
          <p:cNvSpPr txBox="1"/>
          <p:nvPr>
            <p:ph type="title"/>
          </p:nvPr>
        </p:nvSpPr>
        <p:spPr>
          <a:xfrm>
            <a:off x="914400" y="276025"/>
            <a:ext cx="7928400" cy="720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SzPct val="41509"/>
              <a:buNone/>
            </a:pPr>
            <a:r>
              <a:rPr lang="fr-FR" sz="2650"/>
              <a:t>TP : Système de gestion de la bibliothèque </a:t>
            </a:r>
            <a:r>
              <a:rPr lang="fr-FR" sz="2622"/>
              <a:t>municipale 2</a:t>
            </a:r>
            <a:endParaRPr sz="2622"/>
          </a:p>
        </p:txBody>
      </p:sp>
      <p:sp>
        <p:nvSpPr>
          <p:cNvPr id="686" name="Google Shape;686;g303fa59fdd0_0_715"/>
          <p:cNvSpPr txBox="1"/>
          <p:nvPr>
            <p:ph idx="1" type="body"/>
          </p:nvPr>
        </p:nvSpPr>
        <p:spPr>
          <a:xfrm>
            <a:off x="304400" y="996025"/>
            <a:ext cx="8535300" cy="42351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360"/>
              </a:spcBef>
              <a:spcAft>
                <a:spcPts val="0"/>
              </a:spcAft>
              <a:buNone/>
            </a:pPr>
            <a:r>
              <a:rPr b="1" lang="fr-FR"/>
              <a:t>Consignes: </a:t>
            </a:r>
            <a:endParaRPr b="1"/>
          </a:p>
          <a:p>
            <a:pPr indent="-330200" lvl="0" marL="457200" rtl="0" algn="l">
              <a:spcBef>
                <a:spcPts val="360"/>
              </a:spcBef>
              <a:spcAft>
                <a:spcPts val="0"/>
              </a:spcAft>
              <a:buSzPts val="1600"/>
              <a:buAutoNum type="arabicPeriod"/>
            </a:pPr>
            <a:r>
              <a:rPr lang="fr-FR" sz="1600"/>
              <a:t>À partir des scénarios et des cas d'utilisation étudiés dans le précédent TP, identifiez les classes principales et définissez leurs relations.</a:t>
            </a:r>
            <a:endParaRPr sz="1600"/>
          </a:p>
          <a:p>
            <a:pPr indent="0" lvl="0" marL="0" rtl="0" algn="l">
              <a:spcBef>
                <a:spcPts val="360"/>
              </a:spcBef>
              <a:spcAft>
                <a:spcPts val="0"/>
              </a:spcAft>
              <a:buNone/>
            </a:pPr>
            <a:r>
              <a:t/>
            </a:r>
            <a:endParaRPr sz="1600"/>
          </a:p>
          <a:p>
            <a:pPr indent="-330200" lvl="0" marL="457200" rtl="0" algn="l">
              <a:spcBef>
                <a:spcPts val="360"/>
              </a:spcBef>
              <a:spcAft>
                <a:spcPts val="0"/>
              </a:spcAft>
              <a:buSzPts val="1600"/>
              <a:buAutoNum type="arabicPeriod"/>
            </a:pPr>
            <a:r>
              <a:rPr lang="fr-FR" sz="1600"/>
              <a:t>Pour chaque classe identifiée à l’étape 1, recherchez les propriétés et méthodes nécessaires. Puis réalisez un diagramme de classes.</a:t>
            </a:r>
            <a:endParaRPr sz="1600"/>
          </a:p>
          <a:p>
            <a:pPr indent="0" lvl="0" marL="0" rtl="0" algn="l">
              <a:spcBef>
                <a:spcPts val="360"/>
              </a:spcBef>
              <a:spcAft>
                <a:spcPts val="0"/>
              </a:spcAft>
              <a:buNone/>
            </a:pPr>
            <a:r>
              <a:t/>
            </a:r>
            <a:endParaRPr sz="1600"/>
          </a:p>
          <a:p>
            <a:pPr indent="-330200" lvl="0" marL="457200" rtl="0" algn="l">
              <a:spcBef>
                <a:spcPts val="360"/>
              </a:spcBef>
              <a:spcAft>
                <a:spcPts val="0"/>
              </a:spcAft>
              <a:buSzPts val="1600"/>
              <a:buAutoNum type="arabicPeriod"/>
            </a:pPr>
            <a:r>
              <a:rPr lang="fr-FR" sz="1600"/>
              <a:t>Réalisez un exemple de diagramme d'objet pour visualiser les relations complexes entre les instances des classes identifiées.</a:t>
            </a:r>
            <a:endParaRPr sz="1600"/>
          </a:p>
          <a:p>
            <a:pPr indent="0" lvl="0" marL="0" rtl="0" algn="l">
              <a:spcBef>
                <a:spcPts val="360"/>
              </a:spcBef>
              <a:spcAft>
                <a:spcPts val="0"/>
              </a:spcAft>
              <a:buNone/>
            </a:pPr>
            <a:r>
              <a:t/>
            </a:r>
            <a:endParaRPr sz="1600"/>
          </a:p>
          <a:p>
            <a:pPr indent="-330200" lvl="0" marL="457200" rtl="0" algn="l">
              <a:spcBef>
                <a:spcPts val="360"/>
              </a:spcBef>
              <a:spcAft>
                <a:spcPts val="0"/>
              </a:spcAft>
              <a:buSzPts val="1600"/>
              <a:buAutoNum type="arabicPeriod"/>
            </a:pPr>
            <a:r>
              <a:rPr lang="fr-FR" sz="1600"/>
              <a:t>Réalisez un diagramme de composants et un diagramme de déploiement pour visualiser l’architecture logicielle et le déploiement du système dans l'infrastructure.</a:t>
            </a:r>
            <a:endParaRPr sz="1600"/>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b="1" lang="fr-FR"/>
              <a:t>~2h30 de du TP</a:t>
            </a:r>
            <a:endParaRPr b="1"/>
          </a:p>
          <a:p>
            <a:pPr indent="-330200" lvl="0" marL="457200" rtl="0" algn="l">
              <a:spcBef>
                <a:spcPts val="0"/>
              </a:spcBef>
              <a:spcAft>
                <a:spcPts val="0"/>
              </a:spcAft>
              <a:buSzPts val="1600"/>
              <a:buChar char="●"/>
            </a:pPr>
            <a:r>
              <a:rPr lang="fr-FR" sz="1600"/>
              <a:t>Envoyez moi votre travail par email à l’adresse suivante: </a:t>
            </a:r>
            <a:r>
              <a:rPr b="1" lang="fr-FR" sz="1600"/>
              <a:t>nathan.bellanger.business@gmail.com</a:t>
            </a:r>
            <a:endParaRPr b="1" sz="16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g2aed57810c0_0_110"/>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Tableaux : ce qu’il faut retenir</a:t>
            </a:r>
            <a:endParaRPr/>
          </a:p>
        </p:txBody>
      </p:sp>
      <p:sp>
        <p:nvSpPr>
          <p:cNvPr id="693" name="Google Shape;693;g2aed57810c0_0_110"/>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b="1" lang="fr-FR"/>
              <a:t>Types de diagrammes UML</a:t>
            </a:r>
            <a:endParaRPr b="1"/>
          </a:p>
          <a:p>
            <a:pPr indent="-330200" lvl="1" marL="914400" rtl="0" algn="l">
              <a:spcBef>
                <a:spcPts val="320"/>
              </a:spcBef>
              <a:spcAft>
                <a:spcPts val="0"/>
              </a:spcAft>
              <a:buSzPts val="1600"/>
              <a:buChar char="•"/>
            </a:pPr>
            <a:r>
              <a:rPr lang="fr-FR"/>
              <a:t>Diagrammes structurels</a:t>
            </a:r>
            <a:r>
              <a:rPr lang="fr-FR"/>
              <a:t> et comportementaux</a:t>
            </a:r>
            <a:endParaRPr/>
          </a:p>
          <a:p>
            <a:pPr indent="-330200" lvl="1" marL="914400" rtl="0" algn="l">
              <a:spcBef>
                <a:spcPts val="320"/>
              </a:spcBef>
              <a:spcAft>
                <a:spcPts val="0"/>
              </a:spcAft>
              <a:buSzPts val="1600"/>
              <a:buChar char="•"/>
            </a:pPr>
            <a:r>
              <a:rPr lang="fr-FR"/>
              <a:t>Eléments communs : notes, stéréotypes, contraintes</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b="1" lang="fr-FR"/>
              <a:t>Les use cases</a:t>
            </a:r>
            <a:endParaRPr b="1"/>
          </a:p>
          <a:p>
            <a:pPr indent="-330200" lvl="1" marL="914400" rtl="0" algn="l">
              <a:spcBef>
                <a:spcPts val="320"/>
              </a:spcBef>
              <a:spcAft>
                <a:spcPts val="0"/>
              </a:spcAft>
              <a:buSzPts val="1600"/>
              <a:buChar char="•"/>
            </a:pPr>
            <a:r>
              <a:rPr lang="fr-FR"/>
              <a:t>Identification des acteurs et des cas d’utilisation</a:t>
            </a:r>
            <a:endParaRPr/>
          </a:p>
          <a:p>
            <a:pPr indent="-330200" lvl="1" marL="914400" rtl="0" algn="l">
              <a:spcBef>
                <a:spcPts val="320"/>
              </a:spcBef>
              <a:spcAft>
                <a:spcPts val="0"/>
              </a:spcAft>
              <a:buSzPts val="1600"/>
              <a:buChar char="•"/>
            </a:pPr>
            <a:r>
              <a:rPr lang="fr-FR"/>
              <a:t>Représentation graphique et textuelle</a:t>
            </a:r>
            <a:endParaRPr/>
          </a:p>
          <a:p>
            <a:pPr indent="-330200" lvl="1" marL="914400" rtl="0" algn="l">
              <a:spcBef>
                <a:spcPts val="320"/>
              </a:spcBef>
              <a:spcAft>
                <a:spcPts val="0"/>
              </a:spcAft>
              <a:buSzPts val="1600"/>
              <a:buChar char="•"/>
            </a:pPr>
            <a:r>
              <a:rPr lang="fr-FR"/>
              <a:t>Optimisation et organisation des cas d’utilisation</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b="1" lang="fr-FR"/>
              <a:t>Modélisation statique</a:t>
            </a:r>
            <a:endParaRPr/>
          </a:p>
          <a:p>
            <a:pPr indent="-330200" lvl="1" marL="914400" rtl="0" algn="l">
              <a:spcBef>
                <a:spcPts val="320"/>
              </a:spcBef>
              <a:spcAft>
                <a:spcPts val="0"/>
              </a:spcAft>
              <a:buSzPts val="1600"/>
              <a:buChar char="•"/>
            </a:pPr>
            <a:r>
              <a:rPr lang="fr-FR"/>
              <a:t>Diagrammes de classes, objets, composants</a:t>
            </a:r>
            <a:endParaRPr/>
          </a:p>
          <a:p>
            <a:pPr indent="-330200" lvl="1" marL="914400" rtl="0" algn="l">
              <a:spcBef>
                <a:spcPts val="320"/>
              </a:spcBef>
              <a:spcAft>
                <a:spcPts val="0"/>
              </a:spcAft>
              <a:buSzPts val="1600"/>
              <a:buChar char="•"/>
            </a:pPr>
            <a:r>
              <a:rPr lang="fr-FR"/>
              <a:t>Relations entre les classes principales</a:t>
            </a:r>
            <a:endParaRPr/>
          </a:p>
          <a:p>
            <a:pPr indent="-330200" lvl="1" marL="914400" rtl="0" algn="l">
              <a:spcBef>
                <a:spcPts val="320"/>
              </a:spcBef>
              <a:spcAft>
                <a:spcPts val="0"/>
              </a:spcAft>
              <a:buSzPts val="1600"/>
              <a:buChar char="•"/>
            </a:pPr>
            <a:r>
              <a:rPr lang="fr-FR"/>
              <a:t>Identification des propriétés et méthodes associées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g2aed57810c0_0_128"/>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Tableaux : bonnes pratiques</a:t>
            </a:r>
            <a:endParaRPr/>
          </a:p>
        </p:txBody>
      </p:sp>
      <p:sp>
        <p:nvSpPr>
          <p:cNvPr id="700" name="Google Shape;700;g2aed57810c0_0_128"/>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SzPts val="1800"/>
              <a:buChar char="●"/>
            </a:pPr>
            <a:r>
              <a:rPr lang="fr-FR"/>
              <a:t>Les diagrammes servent à communiquer le fonctionnement d’un système, ils doivent être le plus explicite possible</a:t>
            </a:r>
            <a:endParaRPr/>
          </a:p>
          <a:p>
            <a:pPr indent="-342900" lvl="0" marL="457200" rtl="0" algn="l">
              <a:lnSpc>
                <a:spcPct val="100000"/>
              </a:lnSpc>
              <a:spcBef>
                <a:spcPts val="360"/>
              </a:spcBef>
              <a:spcAft>
                <a:spcPts val="0"/>
              </a:spcAft>
              <a:buSzPts val="1800"/>
              <a:buChar char="●"/>
            </a:pPr>
            <a:r>
              <a:rPr lang="fr-FR"/>
              <a:t>La réalisation d’un diagramme permet aussi de se poser les bonnes questions (quel relation? quel objet?  ect…)</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i="1" sz="1400"/>
          </a:p>
          <a:p>
            <a:pPr indent="0" lvl="0" marL="457200" rtl="0" algn="l">
              <a:lnSpc>
                <a:spcPct val="100000"/>
              </a:lnSpc>
              <a:spcBef>
                <a:spcPts val="360"/>
              </a:spcBef>
              <a:spcAft>
                <a:spcPts val="0"/>
              </a:spcAft>
              <a:buSzPts val="1800"/>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g2d3829aed58_0_148"/>
          <p:cNvSpPr txBox="1"/>
          <p:nvPr>
            <p:ph idx="1" type="subTitle"/>
          </p:nvPr>
        </p:nvSpPr>
        <p:spPr>
          <a:xfrm>
            <a:off x="5334175" y="3219125"/>
            <a:ext cx="3263400" cy="341400"/>
          </a:xfrm>
          <a:prstGeom prst="rect">
            <a:avLst/>
          </a:prstGeom>
        </p:spPr>
        <p:txBody>
          <a:bodyPr anchorCtr="0" anchor="t" bIns="91425" lIns="0" spcFirstLastPara="1" rIns="0" wrap="square" tIns="91425">
            <a:noAutofit/>
          </a:bodyPr>
          <a:lstStyle/>
          <a:p>
            <a:pPr indent="0" lvl="0" marL="0" rtl="0" algn="l">
              <a:spcBef>
                <a:spcPts val="360"/>
              </a:spcBef>
              <a:spcAft>
                <a:spcPts val="0"/>
              </a:spcAft>
              <a:buNone/>
            </a:pPr>
            <a:r>
              <a:rPr lang="fr-FR"/>
              <a:t>09/10/2024</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g2d3829aed58_0_125"/>
          <p:cNvSpPr txBox="1"/>
          <p:nvPr>
            <p:ph type="title"/>
          </p:nvPr>
        </p:nvSpPr>
        <p:spPr>
          <a:xfrm>
            <a:off x="914400" y="276020"/>
            <a:ext cx="7928400" cy="67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160"/>
              <a:buNone/>
            </a:pPr>
            <a:r>
              <a:rPr lang="fr-FR" sz="2360"/>
              <a:t>Jour 3 : </a:t>
            </a:r>
            <a:r>
              <a:rPr lang="fr-FR" sz="2360"/>
              <a:t>Modèle dynamique et diagrammes d'interactions</a:t>
            </a:r>
            <a:endParaRPr sz="2360"/>
          </a:p>
        </p:txBody>
      </p:sp>
      <p:sp>
        <p:nvSpPr>
          <p:cNvPr id="712" name="Google Shape;712;g2d3829aed58_0_125"/>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fr-FR"/>
              <a:t>Introduction</a:t>
            </a:r>
            <a:endParaRPr/>
          </a:p>
          <a:p>
            <a:pPr indent="-342900" lvl="0" marL="457200" rtl="0" algn="l">
              <a:spcBef>
                <a:spcPts val="0"/>
              </a:spcBef>
              <a:spcAft>
                <a:spcPts val="0"/>
              </a:spcAft>
              <a:buSzPts val="1800"/>
              <a:buChar char="●"/>
            </a:pPr>
            <a:r>
              <a:rPr lang="fr-FR"/>
              <a:t>Diagrammes de séquences</a:t>
            </a:r>
            <a:endParaRPr/>
          </a:p>
          <a:p>
            <a:pPr indent="-342900" lvl="0" marL="457200" rtl="0" algn="l">
              <a:spcBef>
                <a:spcPts val="0"/>
              </a:spcBef>
              <a:spcAft>
                <a:spcPts val="0"/>
              </a:spcAft>
              <a:buSzPts val="1800"/>
              <a:buChar char="●"/>
            </a:pPr>
            <a:r>
              <a:rPr lang="fr-FR"/>
              <a:t>Diagrammes de communications</a:t>
            </a:r>
            <a:endParaRPr/>
          </a:p>
          <a:p>
            <a:pPr indent="-342900" lvl="0" marL="457200" rtl="0" algn="l">
              <a:spcBef>
                <a:spcPts val="0"/>
              </a:spcBef>
              <a:spcAft>
                <a:spcPts val="0"/>
              </a:spcAft>
              <a:buSzPts val="1800"/>
              <a:buChar char="●"/>
            </a:pPr>
            <a:r>
              <a:rPr lang="fr-FR"/>
              <a:t>Diagrammes d’activité</a:t>
            </a:r>
            <a:endParaRPr/>
          </a:p>
          <a:p>
            <a:pPr indent="-342900" lvl="0" marL="457200" rtl="0" algn="l">
              <a:spcBef>
                <a:spcPts val="0"/>
              </a:spcBef>
              <a:spcAft>
                <a:spcPts val="0"/>
              </a:spcAft>
              <a:buSzPts val="1800"/>
              <a:buChar char="●"/>
            </a:pPr>
            <a:r>
              <a:rPr lang="fr-FR"/>
              <a:t>Diagrammes de vue d’ensemble d’interactions</a:t>
            </a:r>
            <a:endParaRPr/>
          </a:p>
          <a:p>
            <a:pPr indent="-342900" lvl="0" marL="457200" rtl="0" algn="l">
              <a:spcBef>
                <a:spcPts val="0"/>
              </a:spcBef>
              <a:spcAft>
                <a:spcPts val="0"/>
              </a:spcAft>
              <a:buSzPts val="1800"/>
              <a:buChar char="●"/>
            </a:pPr>
            <a:r>
              <a:rPr lang="fr-FR"/>
              <a:t>Diagrammes de temps</a:t>
            </a:r>
            <a:endParaRPr/>
          </a:p>
          <a:p>
            <a:pPr indent="-342900" lvl="0" marL="457200" rtl="0" algn="l">
              <a:spcBef>
                <a:spcPts val="0"/>
              </a:spcBef>
              <a:spcAft>
                <a:spcPts val="0"/>
              </a:spcAft>
              <a:buSzPts val="1800"/>
              <a:buChar char="●"/>
            </a:pPr>
            <a:r>
              <a:rPr lang="fr-FR"/>
              <a:t>Travaux Pratiques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30542eeb867_0_3"/>
          <p:cNvSpPr txBox="1"/>
          <p:nvPr>
            <p:ph type="title"/>
          </p:nvPr>
        </p:nvSpPr>
        <p:spPr>
          <a:xfrm>
            <a:off x="290640" y="338840"/>
            <a:ext cx="3295800" cy="4860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fr-FR" sz="2400"/>
              <a:t>Introduction</a:t>
            </a:r>
            <a:endParaRPr sz="2400"/>
          </a:p>
        </p:txBody>
      </p:sp>
      <p:sp>
        <p:nvSpPr>
          <p:cNvPr id="719" name="Google Shape;719;g30542eeb867_0_3"/>
          <p:cNvSpPr txBox="1"/>
          <p:nvPr>
            <p:ph idx="1" type="body"/>
          </p:nvPr>
        </p:nvSpPr>
        <p:spPr>
          <a:xfrm>
            <a:off x="3914947" y="338840"/>
            <a:ext cx="4932900" cy="4860300"/>
          </a:xfrm>
          <a:prstGeom prst="rect">
            <a:avLst/>
          </a:prstGeom>
          <a:noFill/>
          <a:ln>
            <a:noFill/>
          </a:ln>
        </p:spPr>
        <p:txBody>
          <a:bodyPr anchorCtr="0" anchor="ctr" bIns="45700" lIns="91425" spcFirstLastPara="1" rIns="91425" wrap="square" tIns="45700">
            <a:normAutofit/>
          </a:bodyPr>
          <a:lstStyle/>
          <a:p>
            <a:pPr indent="0" lvl="0" marL="0" rtl="0" algn="ctr">
              <a:spcBef>
                <a:spcPts val="560"/>
              </a:spcBef>
              <a:spcAft>
                <a:spcPts val="0"/>
              </a:spcAft>
              <a:buNone/>
            </a:pPr>
            <a:r>
              <a:rPr b="1" lang="fr-FR" sz="2000">
                <a:solidFill>
                  <a:schemeClr val="dk1"/>
                </a:solidFill>
              </a:rPr>
              <a:t>2 Familles de diagrammes</a:t>
            </a:r>
            <a:endParaRPr b="1" sz="2000">
              <a:solidFill>
                <a:schemeClr val="dk1"/>
              </a:solidFill>
            </a:endParaRPr>
          </a:p>
          <a:p>
            <a:pPr indent="0" lvl="0" marL="0" rtl="0" algn="ctr">
              <a:spcBef>
                <a:spcPts val="560"/>
              </a:spcBef>
              <a:spcAft>
                <a:spcPts val="0"/>
              </a:spcAft>
              <a:buNone/>
            </a:pPr>
            <a:r>
              <a:t/>
            </a:r>
            <a:endParaRPr b="1" sz="1000">
              <a:solidFill>
                <a:schemeClr val="dk1"/>
              </a:solidFill>
            </a:endParaRPr>
          </a:p>
          <a:p>
            <a:pPr indent="-355600" lvl="0" marL="457200" rtl="0" algn="l">
              <a:spcBef>
                <a:spcPts val="560"/>
              </a:spcBef>
              <a:spcAft>
                <a:spcPts val="0"/>
              </a:spcAft>
              <a:buClr>
                <a:srgbClr val="D90011"/>
              </a:buClr>
              <a:buSzPts val="2000"/>
              <a:buChar char="●"/>
            </a:pPr>
            <a:r>
              <a:rPr b="1" lang="fr-FR" sz="2000">
                <a:solidFill>
                  <a:schemeClr val="dk1"/>
                </a:solidFill>
              </a:rPr>
              <a:t>Diagrammes structurels </a:t>
            </a:r>
            <a:r>
              <a:rPr lang="fr-FR" sz="2000">
                <a:solidFill>
                  <a:schemeClr val="dk1"/>
                </a:solidFill>
              </a:rPr>
              <a:t>: se concentrent sur la façon dont le système est construit (classe, objet, composants).</a:t>
            </a:r>
            <a:endParaRPr sz="2000">
              <a:solidFill>
                <a:schemeClr val="dk1"/>
              </a:solidFill>
            </a:endParaRPr>
          </a:p>
          <a:p>
            <a:pPr indent="-355600" lvl="0" marL="457200" rtl="0" algn="l">
              <a:spcBef>
                <a:spcPts val="0"/>
              </a:spcBef>
              <a:spcAft>
                <a:spcPts val="0"/>
              </a:spcAft>
              <a:buClr>
                <a:srgbClr val="D90011"/>
              </a:buClr>
              <a:buSzPts val="2000"/>
              <a:buChar char="●"/>
            </a:pPr>
            <a:r>
              <a:rPr b="1" lang="fr-FR" sz="2000">
                <a:solidFill>
                  <a:schemeClr val="dk1"/>
                </a:solidFill>
              </a:rPr>
              <a:t>Diagrammes comportementaux : </a:t>
            </a:r>
            <a:r>
              <a:rPr lang="fr-FR" sz="2000">
                <a:solidFill>
                  <a:schemeClr val="dk1"/>
                </a:solidFill>
              </a:rPr>
              <a:t>décrivent les interactions et comportements du système dans différentes situations (use cases, séquence, activité).</a:t>
            </a:r>
            <a:endParaRPr sz="37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30542eeb867_0_56"/>
          <p:cNvSpPr txBox="1"/>
          <p:nvPr>
            <p:ph type="title"/>
          </p:nvPr>
        </p:nvSpPr>
        <p:spPr>
          <a:xfrm>
            <a:off x="1371525" y="2394523"/>
            <a:ext cx="6382800" cy="873900"/>
          </a:xfrm>
          <a:prstGeom prst="rect">
            <a:avLst/>
          </a:prstGeom>
        </p:spPr>
        <p:txBody>
          <a:bodyPr anchorCtr="0" anchor="t" bIns="45700" lIns="91425" spcFirstLastPara="1" rIns="91425" wrap="square" tIns="45700">
            <a:normAutofit fontScale="90000"/>
          </a:bodyPr>
          <a:lstStyle/>
          <a:p>
            <a:pPr indent="0" lvl="0" marL="0" rtl="0" algn="r">
              <a:spcBef>
                <a:spcPts val="0"/>
              </a:spcBef>
              <a:spcAft>
                <a:spcPts val="0"/>
              </a:spcAft>
              <a:buNone/>
            </a:pPr>
            <a:r>
              <a:rPr lang="fr-FR"/>
              <a:t>Chapitre 11 : Diagrammes de séquences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g2aed57810c0_0_174"/>
          <p:cNvSpPr txBox="1"/>
          <p:nvPr>
            <p:ph type="title"/>
          </p:nvPr>
        </p:nvSpPr>
        <p:spPr>
          <a:xfrm>
            <a:off x="914400" y="276025"/>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Diagrammes de séquences</a:t>
            </a:r>
            <a:endParaRPr sz="2650"/>
          </a:p>
          <a:p>
            <a:pPr indent="0" lvl="0" marL="0" rtl="0" algn="l">
              <a:lnSpc>
                <a:spcPct val="100000"/>
              </a:lnSpc>
              <a:spcBef>
                <a:spcPts val="0"/>
              </a:spcBef>
              <a:spcAft>
                <a:spcPts val="0"/>
              </a:spcAft>
              <a:buSzPct val="103596"/>
              <a:buNone/>
            </a:pPr>
            <a:r>
              <a:rPr lang="fr-FR" sz="2316"/>
              <a:t>Introduction</a:t>
            </a:r>
            <a:endParaRPr sz="2316"/>
          </a:p>
        </p:txBody>
      </p:sp>
      <p:sp>
        <p:nvSpPr>
          <p:cNvPr id="732" name="Google Shape;732;g2aed57810c0_0_174"/>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fr-FR"/>
              <a:t>Rappel:</a:t>
            </a:r>
            <a:endParaRPr/>
          </a:p>
          <a:p>
            <a:pPr indent="-342900" lvl="0" marL="914400" rtl="0" algn="l">
              <a:spcBef>
                <a:spcPts val="0"/>
              </a:spcBef>
              <a:spcAft>
                <a:spcPts val="0"/>
              </a:spcAft>
              <a:buSzPts val="1800"/>
              <a:buChar char="-"/>
            </a:pPr>
            <a:r>
              <a:rPr lang="fr-FR"/>
              <a:t>Les diagrammes de cas d’utilisation = QUOI</a:t>
            </a:r>
            <a:endParaRPr/>
          </a:p>
          <a:p>
            <a:pPr indent="-342900" lvl="0" marL="914400" rtl="0" algn="l">
              <a:spcBef>
                <a:spcPts val="0"/>
              </a:spcBef>
              <a:spcAft>
                <a:spcPts val="0"/>
              </a:spcAft>
              <a:buSzPts val="1800"/>
              <a:buChar char="-"/>
            </a:pPr>
            <a:r>
              <a:rPr lang="fr-FR"/>
              <a:t>Les diagrammes de classes = QUI</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fr-FR"/>
              <a:t>Les diagrammes de séquences permettent de décrire COMMENT les éléments du système interagissent entre eux et avec les acteurs :</a:t>
            </a:r>
            <a:endParaRPr/>
          </a:p>
          <a:p>
            <a:pPr indent="-330200" lvl="1" marL="914400" rtl="0" algn="l">
              <a:spcBef>
                <a:spcPts val="0"/>
              </a:spcBef>
              <a:spcAft>
                <a:spcPts val="0"/>
              </a:spcAft>
              <a:buSzPts val="1600"/>
              <a:buChar char="•"/>
            </a:pPr>
            <a:r>
              <a:rPr lang="fr-FR"/>
              <a:t>Les objets au coeur d’un système interagissent en s’échangent des messages.</a:t>
            </a:r>
            <a:endParaRPr/>
          </a:p>
          <a:p>
            <a:pPr indent="-330200" lvl="1" marL="914400" rtl="0" algn="l">
              <a:spcBef>
                <a:spcPts val="0"/>
              </a:spcBef>
              <a:spcAft>
                <a:spcPts val="0"/>
              </a:spcAft>
              <a:buSzPts val="1600"/>
              <a:buChar char="•"/>
            </a:pPr>
            <a:r>
              <a:rPr lang="fr-FR"/>
              <a:t>Les acteurs interagissent avec le système au moyen d’IHM (Interfaces Homme-Machine).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pic>
        <p:nvPicPr>
          <p:cNvPr id="738" name="Google Shape;738;g30542eeb867_0_27"/>
          <p:cNvPicPr preferRelativeResize="0"/>
          <p:nvPr/>
        </p:nvPicPr>
        <p:blipFill>
          <a:blip r:embed="rId3">
            <a:alphaModFix/>
          </a:blip>
          <a:stretch>
            <a:fillRect/>
          </a:stretch>
        </p:blipFill>
        <p:spPr>
          <a:xfrm>
            <a:off x="1102775" y="3011325"/>
            <a:ext cx="6035325" cy="2271525"/>
          </a:xfrm>
          <a:prstGeom prst="rect">
            <a:avLst/>
          </a:prstGeom>
          <a:noFill/>
          <a:ln>
            <a:noFill/>
          </a:ln>
        </p:spPr>
      </p:pic>
      <p:sp>
        <p:nvSpPr>
          <p:cNvPr id="739" name="Google Shape;739;g30542eeb867_0_27"/>
          <p:cNvSpPr txBox="1"/>
          <p:nvPr>
            <p:ph type="title"/>
          </p:nvPr>
        </p:nvSpPr>
        <p:spPr>
          <a:xfrm>
            <a:off x="914400" y="276021"/>
            <a:ext cx="7928400" cy="620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rgbClr val="000000"/>
              </a:buClr>
              <a:buSzPct val="90566"/>
              <a:buFont typeface="Arial"/>
              <a:buNone/>
            </a:pPr>
            <a:r>
              <a:rPr lang="fr-FR" sz="2650"/>
              <a:t>Diagrammes de séquences</a:t>
            </a:r>
            <a:endParaRPr sz="2650"/>
          </a:p>
          <a:p>
            <a:pPr indent="0" lvl="0" marL="0" rtl="0" algn="l">
              <a:lnSpc>
                <a:spcPct val="100000"/>
              </a:lnSpc>
              <a:spcBef>
                <a:spcPts val="0"/>
              </a:spcBef>
              <a:spcAft>
                <a:spcPts val="0"/>
              </a:spcAft>
              <a:buSzPct val="103596"/>
              <a:buNone/>
            </a:pPr>
            <a:r>
              <a:rPr lang="fr-FR" sz="2316"/>
              <a:t>Interaction et complémentarité</a:t>
            </a:r>
            <a:endParaRPr sz="2316"/>
          </a:p>
        </p:txBody>
      </p:sp>
      <p:sp>
        <p:nvSpPr>
          <p:cNvPr id="740" name="Google Shape;740;g30542eeb867_0_27"/>
          <p:cNvSpPr txBox="1"/>
          <p:nvPr>
            <p:ph idx="4294967295" type="body"/>
          </p:nvPr>
        </p:nvSpPr>
        <p:spPr>
          <a:xfrm>
            <a:off x="290639" y="1140710"/>
            <a:ext cx="4205100" cy="6207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Représentation Cas d’utilisation:</a:t>
            </a:r>
            <a:endParaRPr/>
          </a:p>
        </p:txBody>
      </p:sp>
      <p:sp>
        <p:nvSpPr>
          <p:cNvPr id="741" name="Google Shape;741;g30542eeb867_0_27"/>
          <p:cNvSpPr txBox="1"/>
          <p:nvPr>
            <p:ph idx="4294967295" type="body"/>
          </p:nvPr>
        </p:nvSpPr>
        <p:spPr>
          <a:xfrm>
            <a:off x="290655" y="2547160"/>
            <a:ext cx="4205100" cy="6207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fr-FR"/>
              <a:t>Représentation Séquence:</a:t>
            </a:r>
            <a:endParaRPr/>
          </a:p>
        </p:txBody>
      </p:sp>
      <p:pic>
        <p:nvPicPr>
          <p:cNvPr id="742" name="Google Shape;742;g30542eeb867_0_27"/>
          <p:cNvPicPr preferRelativeResize="0"/>
          <p:nvPr/>
        </p:nvPicPr>
        <p:blipFill>
          <a:blip r:embed="rId4">
            <a:alphaModFix/>
          </a:blip>
          <a:stretch>
            <a:fillRect/>
          </a:stretch>
        </p:blipFill>
        <p:spPr>
          <a:xfrm>
            <a:off x="4353748" y="979426"/>
            <a:ext cx="3339600" cy="1346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30542eeb867_0_9"/>
          <p:cNvSpPr txBox="1"/>
          <p:nvPr>
            <p:ph type="title"/>
          </p:nvPr>
        </p:nvSpPr>
        <p:spPr>
          <a:xfrm>
            <a:off x="914400" y="276025"/>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Diagrammes de séquenc</a:t>
            </a:r>
            <a:r>
              <a:rPr lang="fr-FR" sz="2650"/>
              <a:t>es</a:t>
            </a:r>
            <a:endParaRPr sz="2650"/>
          </a:p>
          <a:p>
            <a:pPr indent="0" lvl="0" marL="0" rtl="0" algn="l">
              <a:lnSpc>
                <a:spcPct val="100000"/>
              </a:lnSpc>
              <a:spcBef>
                <a:spcPts val="0"/>
              </a:spcBef>
              <a:spcAft>
                <a:spcPts val="0"/>
              </a:spcAft>
              <a:buSzPct val="103596"/>
              <a:buNone/>
            </a:pPr>
            <a:r>
              <a:rPr lang="fr-FR" sz="2316"/>
              <a:t>Ligne de vie</a:t>
            </a:r>
            <a:endParaRPr sz="2316"/>
          </a:p>
        </p:txBody>
      </p:sp>
      <p:sp>
        <p:nvSpPr>
          <p:cNvPr id="749" name="Google Shape;749;g30542eeb867_0_9"/>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fr-FR"/>
              <a:t>Une ligne de vie représente un participant à une interaction (objet ou acteur)</a:t>
            </a:r>
            <a:endParaRPr/>
          </a:p>
          <a:p>
            <a:pPr indent="-342900" lvl="0" marL="457200" rtl="0" algn="l">
              <a:spcBef>
                <a:spcPts val="0"/>
              </a:spcBef>
              <a:spcAft>
                <a:spcPts val="0"/>
              </a:spcAft>
              <a:buSzPts val="1800"/>
              <a:buChar char="●"/>
            </a:pPr>
            <a:r>
              <a:rPr lang="fr-FR"/>
              <a:t>Voici la représentation:</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fr-FR"/>
              <a:t>Une ligne de vie est une instance elle est donc forcément lié à une classe. Dans le cas d’une liste d’instances, le </a:t>
            </a:r>
            <a:r>
              <a:rPr lang="fr-FR"/>
              <a:t>sélecteur</a:t>
            </a:r>
            <a:r>
              <a:rPr lang="fr-FR"/>
              <a:t> permet de choisir un objet spécifique parmi ‘n’ (exemple objets[2]: classe)</a:t>
            </a:r>
            <a:endParaRPr/>
          </a:p>
        </p:txBody>
      </p:sp>
      <p:pic>
        <p:nvPicPr>
          <p:cNvPr id="750" name="Google Shape;750;g30542eeb867_0_9"/>
          <p:cNvPicPr preferRelativeResize="0"/>
          <p:nvPr/>
        </p:nvPicPr>
        <p:blipFill>
          <a:blip r:embed="rId3">
            <a:alphaModFix/>
          </a:blip>
          <a:stretch>
            <a:fillRect/>
          </a:stretch>
        </p:blipFill>
        <p:spPr>
          <a:xfrm>
            <a:off x="3311725" y="1605113"/>
            <a:ext cx="2520526" cy="1784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aed57810c0_0_26"/>
          <p:cNvSpPr txBox="1"/>
          <p:nvPr>
            <p:ph type="title"/>
          </p:nvPr>
        </p:nvSpPr>
        <p:spPr>
          <a:xfrm>
            <a:off x="914399" y="276036"/>
            <a:ext cx="7928400" cy="479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400"/>
              <a:buNone/>
            </a:pPr>
            <a:r>
              <a:rPr lang="fr-FR"/>
              <a:t>Structure et versionning Github</a:t>
            </a:r>
            <a:endParaRPr/>
          </a:p>
        </p:txBody>
      </p:sp>
      <p:sp>
        <p:nvSpPr>
          <p:cNvPr id="148" name="Google Shape;148;g2aed57810c0_0_26"/>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SzPts val="1800"/>
              <a:buChar char="●"/>
            </a:pPr>
            <a:r>
              <a:rPr lang="fr-FR"/>
              <a:t>Cohérence du support de cours avec mon github</a:t>
            </a:r>
            <a:endParaRPr/>
          </a:p>
          <a:p>
            <a:pPr indent="0" lvl="0" marL="457200" rtl="0" algn="l">
              <a:lnSpc>
                <a:spcPct val="100000"/>
              </a:lnSpc>
              <a:spcBef>
                <a:spcPts val="360"/>
              </a:spcBef>
              <a:spcAft>
                <a:spcPts val="0"/>
              </a:spcAft>
              <a:buNone/>
            </a:pPr>
            <a:r>
              <a:t/>
            </a:r>
            <a:endParaRPr/>
          </a:p>
          <a:p>
            <a:pPr indent="-342900" lvl="0" marL="457200" rtl="0" algn="l">
              <a:lnSpc>
                <a:spcPct val="100000"/>
              </a:lnSpc>
              <a:spcBef>
                <a:spcPts val="0"/>
              </a:spcBef>
              <a:spcAft>
                <a:spcPts val="0"/>
              </a:spcAft>
              <a:buSzPts val="1800"/>
              <a:buChar char="●"/>
            </a:pPr>
            <a:r>
              <a:rPr lang="fr-FR"/>
              <a:t>Ici  le lien vers le github de la formation: https://github.com/NathanBellanger/-M2i-UML-Analyse-et-conception</a:t>
            </a:r>
            <a:endParaRPr/>
          </a:p>
          <a:p>
            <a:pPr indent="0" lvl="0" marL="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fr-FR"/>
              <a:t>1 notion  = 1 commit Github</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t/>
            </a:r>
            <a:endParaRPr i="1" sz="14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30542eeb867_0_70"/>
          <p:cNvSpPr txBox="1"/>
          <p:nvPr>
            <p:ph type="title"/>
          </p:nvPr>
        </p:nvSpPr>
        <p:spPr>
          <a:xfrm>
            <a:off x="914400" y="276025"/>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rgbClr val="000000"/>
              </a:buClr>
              <a:buSzPct val="90566"/>
              <a:buFont typeface="Arial"/>
              <a:buNone/>
            </a:pPr>
            <a:r>
              <a:rPr lang="fr-FR" sz="2650"/>
              <a:t>Diagrammes de séquences</a:t>
            </a:r>
            <a:endParaRPr sz="2650"/>
          </a:p>
          <a:p>
            <a:pPr indent="0" lvl="0" marL="0" rtl="0" algn="l">
              <a:lnSpc>
                <a:spcPct val="100000"/>
              </a:lnSpc>
              <a:spcBef>
                <a:spcPts val="0"/>
              </a:spcBef>
              <a:spcAft>
                <a:spcPts val="0"/>
              </a:spcAft>
              <a:buSzPct val="103596"/>
              <a:buNone/>
            </a:pPr>
            <a:r>
              <a:rPr lang="fr-FR" sz="2316"/>
              <a:t>Messages</a:t>
            </a:r>
            <a:endParaRPr sz="2316"/>
          </a:p>
        </p:txBody>
      </p:sp>
      <p:sp>
        <p:nvSpPr>
          <p:cNvPr id="757" name="Google Shape;757;g30542eeb867_0_70"/>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fr-FR"/>
              <a:t>Les principales informations contenues dans un diagramme de séquence sont les messages échangés entre les lignes de vie :</a:t>
            </a:r>
            <a:endParaRPr/>
          </a:p>
          <a:p>
            <a:pPr indent="-342900" lvl="0" marL="914400" rtl="0" algn="l">
              <a:spcBef>
                <a:spcPts val="0"/>
              </a:spcBef>
              <a:spcAft>
                <a:spcPts val="0"/>
              </a:spcAft>
              <a:buSzPts val="1800"/>
              <a:buChar char="-"/>
            </a:pPr>
            <a:r>
              <a:rPr lang="fr-FR"/>
              <a:t>Ils sont représentés par des flèches</a:t>
            </a:r>
            <a:endParaRPr/>
          </a:p>
          <a:p>
            <a:pPr indent="-342900" lvl="0" marL="914400" rtl="0" algn="l">
              <a:spcBef>
                <a:spcPts val="0"/>
              </a:spcBef>
              <a:spcAft>
                <a:spcPts val="0"/>
              </a:spcAft>
              <a:buSzPts val="1800"/>
              <a:buChar char="-"/>
            </a:pPr>
            <a:r>
              <a:rPr lang="fr-FR"/>
              <a:t>Ils sont présentés du haut vers le bas le long des lignes de vie, dans un ordre chronologique</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fr-FR"/>
              <a:t>Les types de messages les plus courants sont:</a:t>
            </a:r>
            <a:endParaRPr/>
          </a:p>
          <a:p>
            <a:pPr indent="-342900" lvl="0" marL="914400" rtl="0" algn="l">
              <a:spcBef>
                <a:spcPts val="0"/>
              </a:spcBef>
              <a:spcAft>
                <a:spcPts val="0"/>
              </a:spcAft>
              <a:buSzPts val="1800"/>
              <a:buChar char="-"/>
            </a:pPr>
            <a:r>
              <a:rPr lang="fr-FR"/>
              <a:t>l’envoi d’un signal</a:t>
            </a:r>
            <a:endParaRPr/>
          </a:p>
          <a:p>
            <a:pPr indent="-342900" lvl="0" marL="914400" rtl="0" algn="l">
              <a:spcBef>
                <a:spcPts val="0"/>
              </a:spcBef>
              <a:spcAft>
                <a:spcPts val="0"/>
              </a:spcAft>
              <a:buSzPts val="1800"/>
              <a:buChar char="-"/>
            </a:pPr>
            <a:r>
              <a:rPr lang="fr-FR"/>
              <a:t>l’invocation d’une opération (appel de méthode)</a:t>
            </a:r>
            <a:endParaRPr/>
          </a:p>
          <a:p>
            <a:pPr indent="-342900" lvl="0" marL="914400" rtl="0" algn="l">
              <a:spcBef>
                <a:spcPts val="0"/>
              </a:spcBef>
              <a:spcAft>
                <a:spcPts val="0"/>
              </a:spcAft>
              <a:buSzPts val="1800"/>
              <a:buChar char="-"/>
            </a:pPr>
            <a:r>
              <a:rPr lang="fr-FR"/>
              <a:t>la création ou la destruction d’un objet</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fr-FR"/>
              <a:t>La modélisation d’un délai dans le traitement d’un message est symbolisé par un rectangle vertical sur la ligne de vie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30542eeb867_0_79"/>
          <p:cNvSpPr txBox="1"/>
          <p:nvPr>
            <p:ph type="title"/>
          </p:nvPr>
        </p:nvSpPr>
        <p:spPr>
          <a:xfrm>
            <a:off x="914400" y="276025"/>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Diagrammes de séquences</a:t>
            </a:r>
            <a:endParaRPr sz="2650"/>
          </a:p>
          <a:p>
            <a:pPr indent="0" lvl="0" marL="0" rtl="0" algn="l">
              <a:lnSpc>
                <a:spcPct val="100000"/>
              </a:lnSpc>
              <a:spcBef>
                <a:spcPts val="0"/>
              </a:spcBef>
              <a:spcAft>
                <a:spcPts val="0"/>
              </a:spcAft>
              <a:buSzPct val="103596"/>
              <a:buNone/>
            </a:pPr>
            <a:r>
              <a:rPr lang="fr-FR" sz="2316"/>
              <a:t>Messages synchrones et asynchrones</a:t>
            </a:r>
            <a:endParaRPr sz="2316"/>
          </a:p>
        </p:txBody>
      </p:sp>
      <p:sp>
        <p:nvSpPr>
          <p:cNvPr id="764" name="Google Shape;764;g30542eeb867_0_79"/>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fr-FR"/>
              <a:t>Un message synchrone bloque l’expéditeur jusqu’à la réponse du destinataire</a:t>
            </a:r>
            <a:endParaRPr/>
          </a:p>
          <a:p>
            <a:pPr indent="-342900" lvl="0" marL="457200" rtl="0" algn="l">
              <a:spcBef>
                <a:spcPts val="0"/>
              </a:spcBef>
              <a:spcAft>
                <a:spcPts val="0"/>
              </a:spcAft>
              <a:buSzPts val="1800"/>
              <a:buChar char="●"/>
            </a:pPr>
            <a:r>
              <a:rPr lang="fr-FR"/>
              <a:t>Un message asynchrone n’est pas bloquant pour l’expéditeur. Le message envoyé peut être pris en compte par le récepteur à tout moment ou ignoré</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fr-FR"/>
              <a:t>Exemple:</a:t>
            </a:r>
            <a:endParaRPr/>
          </a:p>
        </p:txBody>
      </p:sp>
      <p:pic>
        <p:nvPicPr>
          <p:cNvPr id="765" name="Google Shape;765;g30542eeb867_0_79"/>
          <p:cNvPicPr preferRelativeResize="0"/>
          <p:nvPr/>
        </p:nvPicPr>
        <p:blipFill>
          <a:blip r:embed="rId3">
            <a:alphaModFix/>
          </a:blip>
          <a:stretch>
            <a:fillRect/>
          </a:stretch>
        </p:blipFill>
        <p:spPr>
          <a:xfrm>
            <a:off x="2371885" y="2195125"/>
            <a:ext cx="4400225" cy="34246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g30542eeb867_0_89"/>
          <p:cNvSpPr txBox="1"/>
          <p:nvPr>
            <p:ph type="title"/>
          </p:nvPr>
        </p:nvSpPr>
        <p:spPr>
          <a:xfrm>
            <a:off x="914400" y="276025"/>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Diagrammes de séquences</a:t>
            </a:r>
            <a:endParaRPr sz="2650"/>
          </a:p>
          <a:p>
            <a:pPr indent="0" lvl="0" marL="0" rtl="0" algn="l">
              <a:lnSpc>
                <a:spcPct val="100000"/>
              </a:lnSpc>
              <a:spcBef>
                <a:spcPts val="0"/>
              </a:spcBef>
              <a:spcAft>
                <a:spcPts val="0"/>
              </a:spcAft>
              <a:buSzPct val="103596"/>
              <a:buNone/>
            </a:pPr>
            <a:r>
              <a:rPr lang="fr-FR" sz="2316"/>
              <a:t>Types de messages: Signaux</a:t>
            </a:r>
            <a:endParaRPr sz="2316"/>
          </a:p>
        </p:txBody>
      </p:sp>
      <p:sp>
        <p:nvSpPr>
          <p:cNvPr id="772" name="Google Shape;772;g30542eeb867_0_89"/>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fr-FR"/>
              <a:t>Les signaux sont des objets dont la classe est stéréotypée &lt;&lt; signal &gt;&gt; et dont les attributs (porteurs d’information) correspondent aux paramètres du message.</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fr-FR"/>
              <a:t>Exemple:</a:t>
            </a:r>
            <a:endParaRPr/>
          </a:p>
        </p:txBody>
      </p:sp>
      <p:pic>
        <p:nvPicPr>
          <p:cNvPr id="773" name="Google Shape;773;g30542eeb867_0_89"/>
          <p:cNvPicPr preferRelativeResize="0"/>
          <p:nvPr/>
        </p:nvPicPr>
        <p:blipFill>
          <a:blip r:embed="rId3">
            <a:alphaModFix/>
          </a:blip>
          <a:stretch>
            <a:fillRect/>
          </a:stretch>
        </p:blipFill>
        <p:spPr>
          <a:xfrm>
            <a:off x="1040600" y="2453652"/>
            <a:ext cx="7062801" cy="17528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g30542eeb867_0_113"/>
          <p:cNvSpPr txBox="1"/>
          <p:nvPr>
            <p:ph type="title"/>
          </p:nvPr>
        </p:nvSpPr>
        <p:spPr>
          <a:xfrm>
            <a:off x="914400" y="276025"/>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Diagrammes de séquences</a:t>
            </a:r>
            <a:endParaRPr sz="2650"/>
          </a:p>
          <a:p>
            <a:pPr indent="0" lvl="0" marL="0" rtl="0" algn="l">
              <a:lnSpc>
                <a:spcPct val="100000"/>
              </a:lnSpc>
              <a:spcBef>
                <a:spcPts val="0"/>
              </a:spcBef>
              <a:spcAft>
                <a:spcPts val="0"/>
              </a:spcAft>
              <a:buSzPct val="103596"/>
              <a:buNone/>
            </a:pPr>
            <a:r>
              <a:rPr lang="fr-FR" sz="2316"/>
              <a:t>Types de messages: Opération</a:t>
            </a:r>
            <a:endParaRPr sz="2316"/>
          </a:p>
        </p:txBody>
      </p:sp>
      <p:sp>
        <p:nvSpPr>
          <p:cNvPr id="780" name="Google Shape;780;g30542eeb867_0_113"/>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fr-FR"/>
              <a:t>Une opération est la représentation de </a:t>
            </a:r>
            <a:r>
              <a:rPr lang="fr-FR"/>
              <a:t>l'exécution</a:t>
            </a:r>
            <a:r>
              <a:rPr lang="fr-FR"/>
              <a:t> d’une méthode de la classe</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fr-FR"/>
              <a:t>Exemple:</a:t>
            </a:r>
            <a:endParaRPr/>
          </a:p>
        </p:txBody>
      </p:sp>
      <p:pic>
        <p:nvPicPr>
          <p:cNvPr id="781" name="Google Shape;781;g30542eeb867_0_113"/>
          <p:cNvPicPr preferRelativeResize="0"/>
          <p:nvPr/>
        </p:nvPicPr>
        <p:blipFill>
          <a:blip r:embed="rId3">
            <a:alphaModFix/>
          </a:blip>
          <a:stretch>
            <a:fillRect/>
          </a:stretch>
        </p:blipFill>
        <p:spPr>
          <a:xfrm>
            <a:off x="5272075" y="1897775"/>
            <a:ext cx="3517125" cy="3666800"/>
          </a:xfrm>
          <a:prstGeom prst="rect">
            <a:avLst/>
          </a:prstGeom>
          <a:noFill/>
          <a:ln>
            <a:noFill/>
          </a:ln>
        </p:spPr>
      </p:pic>
      <p:pic>
        <p:nvPicPr>
          <p:cNvPr id="782" name="Google Shape;782;g30542eeb867_0_113"/>
          <p:cNvPicPr preferRelativeResize="0"/>
          <p:nvPr/>
        </p:nvPicPr>
        <p:blipFill>
          <a:blip r:embed="rId4">
            <a:alphaModFix/>
          </a:blip>
          <a:stretch>
            <a:fillRect/>
          </a:stretch>
        </p:blipFill>
        <p:spPr>
          <a:xfrm>
            <a:off x="510326" y="2095500"/>
            <a:ext cx="4112765" cy="300990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30542eeb867_0_124"/>
          <p:cNvSpPr txBox="1"/>
          <p:nvPr>
            <p:ph type="title"/>
          </p:nvPr>
        </p:nvSpPr>
        <p:spPr>
          <a:xfrm>
            <a:off x="914400" y="276025"/>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Diagrammes de séquences</a:t>
            </a:r>
            <a:endParaRPr sz="2650"/>
          </a:p>
          <a:p>
            <a:pPr indent="0" lvl="0" marL="0" rtl="0" algn="l">
              <a:lnSpc>
                <a:spcPct val="100000"/>
              </a:lnSpc>
              <a:spcBef>
                <a:spcPts val="0"/>
              </a:spcBef>
              <a:spcAft>
                <a:spcPts val="0"/>
              </a:spcAft>
              <a:buSzPct val="103596"/>
              <a:buNone/>
            </a:pPr>
            <a:r>
              <a:rPr lang="fr-FR" sz="2316"/>
              <a:t>Types de messages: Création &amp; Destruction</a:t>
            </a:r>
            <a:endParaRPr sz="2316"/>
          </a:p>
        </p:txBody>
      </p:sp>
      <p:sp>
        <p:nvSpPr>
          <p:cNvPr id="789" name="Google Shape;789;g30542eeb867_0_124"/>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fr-FR"/>
              <a:t>Création : message asynchrone stéréotypé &lt;&lt; create &gt;&gt; pointant vers le rectangle en tête de la ligne de vie</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fr-FR"/>
              <a:t>Destruction : message asynchrone stéréotype &lt;&lt; destroy &gt;&gt; précédant une croix sur la ligne de vie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fr-FR"/>
              <a:t>Exemple:</a:t>
            </a:r>
            <a:endParaRPr/>
          </a:p>
        </p:txBody>
      </p:sp>
      <p:pic>
        <p:nvPicPr>
          <p:cNvPr id="790" name="Google Shape;790;g30542eeb867_0_124"/>
          <p:cNvPicPr preferRelativeResize="0"/>
          <p:nvPr/>
        </p:nvPicPr>
        <p:blipFill>
          <a:blip r:embed="rId3">
            <a:alphaModFix/>
          </a:blip>
          <a:stretch>
            <a:fillRect/>
          </a:stretch>
        </p:blipFill>
        <p:spPr>
          <a:xfrm>
            <a:off x="3370300" y="2327550"/>
            <a:ext cx="3016601" cy="31731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g30542eeb867_0_135"/>
          <p:cNvSpPr txBox="1"/>
          <p:nvPr>
            <p:ph type="title"/>
          </p:nvPr>
        </p:nvSpPr>
        <p:spPr>
          <a:xfrm>
            <a:off x="914400" y="276025"/>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Diagrammes de séquences</a:t>
            </a:r>
            <a:endParaRPr sz="2650"/>
          </a:p>
          <a:p>
            <a:pPr indent="0" lvl="0" marL="0" rtl="0" algn="l">
              <a:lnSpc>
                <a:spcPct val="100000"/>
              </a:lnSpc>
              <a:spcBef>
                <a:spcPts val="0"/>
              </a:spcBef>
              <a:spcAft>
                <a:spcPts val="0"/>
              </a:spcAft>
              <a:buSzPct val="103596"/>
              <a:buNone/>
            </a:pPr>
            <a:r>
              <a:rPr lang="fr-FR" sz="2316"/>
              <a:t>Fragments combinées</a:t>
            </a:r>
            <a:endParaRPr sz="2316"/>
          </a:p>
        </p:txBody>
      </p:sp>
      <p:sp>
        <p:nvSpPr>
          <p:cNvPr id="797" name="Google Shape;797;g30542eeb867_0_135"/>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fr-FR"/>
              <a:t>Un fragment combiné permet de décomposer une interaction complexe en fragments suffisamment simples pour être compris</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fr-FR"/>
              <a:t>Syntaxe UML: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fr-FR"/>
              <a:t>Dans le coin supérieur droit figure le type de fragment</a:t>
            </a:r>
            <a:endParaRPr/>
          </a:p>
        </p:txBody>
      </p:sp>
      <p:pic>
        <p:nvPicPr>
          <p:cNvPr id="798" name="Google Shape;798;g30542eeb867_0_135"/>
          <p:cNvPicPr preferRelativeResize="0"/>
          <p:nvPr/>
        </p:nvPicPr>
        <p:blipFill>
          <a:blip r:embed="rId3">
            <a:alphaModFix/>
          </a:blip>
          <a:stretch>
            <a:fillRect/>
          </a:stretch>
        </p:blipFill>
        <p:spPr>
          <a:xfrm>
            <a:off x="2378922" y="1843100"/>
            <a:ext cx="3171774" cy="202879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g30542eeb867_0_145"/>
          <p:cNvSpPr txBox="1"/>
          <p:nvPr>
            <p:ph type="title"/>
          </p:nvPr>
        </p:nvSpPr>
        <p:spPr>
          <a:xfrm>
            <a:off x="914400" y="276025"/>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Diagrammes de séquences</a:t>
            </a:r>
            <a:endParaRPr sz="2650"/>
          </a:p>
          <a:p>
            <a:pPr indent="0" lvl="0" marL="0" rtl="0" algn="l">
              <a:lnSpc>
                <a:spcPct val="100000"/>
              </a:lnSpc>
              <a:spcBef>
                <a:spcPts val="0"/>
              </a:spcBef>
              <a:spcAft>
                <a:spcPts val="0"/>
              </a:spcAft>
              <a:buSzPct val="103596"/>
              <a:buNone/>
            </a:pPr>
            <a:r>
              <a:rPr lang="fr-FR" sz="2316"/>
              <a:t>Fragments combinées: Fragment alt (alternatif)</a:t>
            </a:r>
            <a:endParaRPr sz="2316"/>
          </a:p>
        </p:txBody>
      </p:sp>
      <p:sp>
        <p:nvSpPr>
          <p:cNvPr id="805" name="Google Shape;805;g30542eeb867_0_145"/>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fr-FR"/>
              <a:t>Un fragment alt représente un opérateur conditionnel. Les différentes conditions sont séparées par des pointillées et les conditions sont déclarées entre </a:t>
            </a:r>
            <a:r>
              <a:rPr lang="fr-FR"/>
              <a:t>crochet (cette zone s’appelle la protection du fragment)</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fr-FR"/>
              <a:t>Exemple:</a:t>
            </a:r>
            <a:endParaRPr/>
          </a:p>
          <a:p>
            <a:pPr indent="0" lvl="0" marL="0" rtl="0" algn="l">
              <a:spcBef>
                <a:spcPts val="0"/>
              </a:spcBef>
              <a:spcAft>
                <a:spcPts val="0"/>
              </a:spcAft>
              <a:buNone/>
            </a:pPr>
            <a:r>
              <a:t/>
            </a:r>
            <a:endParaRPr/>
          </a:p>
        </p:txBody>
      </p:sp>
      <p:pic>
        <p:nvPicPr>
          <p:cNvPr id="806" name="Google Shape;806;g30542eeb867_0_145"/>
          <p:cNvPicPr preferRelativeResize="0"/>
          <p:nvPr/>
        </p:nvPicPr>
        <p:blipFill>
          <a:blip r:embed="rId3">
            <a:alphaModFix/>
          </a:blip>
          <a:stretch>
            <a:fillRect/>
          </a:stretch>
        </p:blipFill>
        <p:spPr>
          <a:xfrm>
            <a:off x="621650" y="1893100"/>
            <a:ext cx="5184856" cy="382189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g30542eeb867_0_154"/>
          <p:cNvSpPr txBox="1"/>
          <p:nvPr>
            <p:ph type="title"/>
          </p:nvPr>
        </p:nvSpPr>
        <p:spPr>
          <a:xfrm>
            <a:off x="914400" y="276025"/>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Diagrammes de séquences</a:t>
            </a:r>
            <a:endParaRPr sz="2650"/>
          </a:p>
          <a:p>
            <a:pPr indent="0" lvl="0" marL="0" rtl="0" algn="l">
              <a:lnSpc>
                <a:spcPct val="100000"/>
              </a:lnSpc>
              <a:spcBef>
                <a:spcPts val="0"/>
              </a:spcBef>
              <a:spcAft>
                <a:spcPts val="0"/>
              </a:spcAft>
              <a:buSzPct val="103596"/>
              <a:buNone/>
            </a:pPr>
            <a:r>
              <a:rPr lang="fr-FR" sz="2316"/>
              <a:t>Fragments combinées: Fragment loop</a:t>
            </a:r>
            <a:endParaRPr sz="2316"/>
          </a:p>
        </p:txBody>
      </p:sp>
      <p:sp>
        <p:nvSpPr>
          <p:cNvPr id="813" name="Google Shape;813;g30542eeb867_0_154"/>
          <p:cNvSpPr txBox="1"/>
          <p:nvPr>
            <p:ph idx="1" type="body"/>
          </p:nvPr>
        </p:nvSpPr>
        <p:spPr>
          <a:xfrm>
            <a:off x="304412" y="946598"/>
            <a:ext cx="8535300" cy="42846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fr-FR"/>
              <a:t>Un fragment loop représente un opérateur d’itération. Ce qui est déclaré dans le fragment est inscrit dans la boucle. </a:t>
            </a:r>
            <a:r>
              <a:rPr lang="fr-FR"/>
              <a:t>On peut spécifier entre crochets à quelle condition continuer</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fr-FR"/>
              <a:t>Exemple:</a:t>
            </a:r>
            <a:endParaRPr/>
          </a:p>
          <a:p>
            <a:pPr indent="0" lvl="0" marL="0" rtl="0" algn="l">
              <a:spcBef>
                <a:spcPts val="0"/>
              </a:spcBef>
              <a:spcAft>
                <a:spcPts val="0"/>
              </a:spcAft>
              <a:buNone/>
            </a:pPr>
            <a:r>
              <a:t/>
            </a:r>
            <a:endParaRPr/>
          </a:p>
        </p:txBody>
      </p:sp>
      <p:pic>
        <p:nvPicPr>
          <p:cNvPr id="814" name="Google Shape;814;g30542eeb867_0_154"/>
          <p:cNvPicPr preferRelativeResize="0"/>
          <p:nvPr/>
        </p:nvPicPr>
        <p:blipFill>
          <a:blip r:embed="rId3">
            <a:alphaModFix/>
          </a:blip>
          <a:stretch>
            <a:fillRect/>
          </a:stretch>
        </p:blipFill>
        <p:spPr>
          <a:xfrm>
            <a:off x="675750" y="1811750"/>
            <a:ext cx="5089274" cy="41651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g30542eeb867_0_165"/>
          <p:cNvSpPr txBox="1"/>
          <p:nvPr>
            <p:ph type="title"/>
          </p:nvPr>
        </p:nvSpPr>
        <p:spPr>
          <a:xfrm>
            <a:off x="914400" y="276025"/>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Diagrammes de séquences</a:t>
            </a:r>
            <a:endParaRPr sz="2650"/>
          </a:p>
          <a:p>
            <a:pPr indent="0" lvl="0" marL="0" rtl="0" algn="l">
              <a:lnSpc>
                <a:spcPct val="100000"/>
              </a:lnSpc>
              <a:spcBef>
                <a:spcPts val="0"/>
              </a:spcBef>
              <a:spcAft>
                <a:spcPts val="0"/>
              </a:spcAft>
              <a:buSzPct val="103596"/>
              <a:buNone/>
            </a:pPr>
            <a:r>
              <a:rPr lang="fr-FR" sz="2316"/>
              <a:t>Opérateurs de flux de contrôle</a:t>
            </a:r>
            <a:endParaRPr sz="2316"/>
          </a:p>
        </p:txBody>
      </p:sp>
      <p:sp>
        <p:nvSpPr>
          <p:cNvPr id="821" name="Google Shape;821;g30542eeb867_0_165"/>
          <p:cNvSpPr txBox="1"/>
          <p:nvPr>
            <p:ph idx="1" type="body"/>
          </p:nvPr>
        </p:nvSpPr>
        <p:spPr>
          <a:xfrm>
            <a:off x="304400" y="1023950"/>
            <a:ext cx="8535300" cy="42072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b="1" lang="fr-FR"/>
              <a:t>opt</a:t>
            </a:r>
            <a:r>
              <a:rPr lang="fr-FR"/>
              <a:t> </a:t>
            </a:r>
            <a:r>
              <a:rPr b="1" lang="fr-FR"/>
              <a:t>(optionnel)</a:t>
            </a:r>
            <a:r>
              <a:rPr lang="fr-FR"/>
              <a:t>: Contient une séquence qui peut se produire sous une condition spécifique.</a:t>
            </a:r>
            <a:endParaRPr/>
          </a:p>
          <a:p>
            <a:pPr indent="-342900" lvl="0" marL="457200" rtl="0" algn="l">
              <a:spcBef>
                <a:spcPts val="0"/>
              </a:spcBef>
              <a:spcAft>
                <a:spcPts val="0"/>
              </a:spcAft>
              <a:buSzPts val="1800"/>
              <a:buChar char="●"/>
            </a:pPr>
            <a:r>
              <a:rPr b="1" lang="fr-FR"/>
              <a:t>break</a:t>
            </a:r>
            <a:r>
              <a:rPr lang="fr-FR"/>
              <a:t> : Si ce fragment est exécuté, le reste de la séquence est abandonné. Il est possible de déclarer une condition</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b="1" lang="fr-FR"/>
              <a:t>par (parallel)</a:t>
            </a:r>
            <a:r>
              <a:rPr lang="fr-FR"/>
              <a:t> : Les événements des fragments peuvent être entrelacés.</a:t>
            </a:r>
            <a:endParaRPr/>
          </a:p>
          <a:p>
            <a:pPr indent="-342900" lvl="0" marL="457200" rtl="0" algn="l">
              <a:spcBef>
                <a:spcPts val="0"/>
              </a:spcBef>
              <a:spcAft>
                <a:spcPts val="0"/>
              </a:spcAft>
              <a:buSzPts val="1800"/>
              <a:buChar char="●"/>
            </a:pPr>
            <a:r>
              <a:rPr b="1" lang="fr-FR"/>
              <a:t>seq</a:t>
            </a:r>
            <a:r>
              <a:rPr lang="fr-FR"/>
              <a:t> : Il existe au moins deux fragments d’opérande. Les messages impliquant la même ligne de vie doivent se produire dans l’ordre des fragments. Lorsqu’ils n’impliquent pas les mêmes lignes de vie, les messages des différents fragments peuvent être entrelacés en parallèle.</a:t>
            </a:r>
            <a:endParaRPr/>
          </a:p>
          <a:p>
            <a:pPr indent="-342900" lvl="0" marL="457200" rtl="0" algn="l">
              <a:spcBef>
                <a:spcPts val="0"/>
              </a:spcBef>
              <a:spcAft>
                <a:spcPts val="0"/>
              </a:spcAft>
              <a:buSzPts val="1800"/>
              <a:buChar char="●"/>
            </a:pPr>
            <a:r>
              <a:rPr b="1" lang="fr-FR"/>
              <a:t>critical</a:t>
            </a:r>
            <a:r>
              <a:rPr lang="fr-FR"/>
              <a:t> : Utilisé dans un fragment par ou seq. Indique que les messages de fragment ne doivent pas être entrelacés avec d’autres messages.</a:t>
            </a:r>
            <a:endParaRPr/>
          </a:p>
          <a:p>
            <a:pPr indent="-342900" lvl="0" marL="457200" rtl="0" algn="l">
              <a:spcBef>
                <a:spcPts val="0"/>
              </a:spcBef>
              <a:spcAft>
                <a:spcPts val="0"/>
              </a:spcAft>
              <a:buSzPts val="1800"/>
              <a:buChar char="●"/>
            </a:pPr>
            <a:r>
              <a:rPr b="1" lang="fr-FR"/>
              <a:t>strict</a:t>
            </a:r>
            <a:r>
              <a:rPr lang="fr-FR"/>
              <a:t> : Il existe au moins deux fragments d’opérande. Les fragments doivent se produire dans l’ordre donné</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g30542eeb867_0_175"/>
          <p:cNvSpPr txBox="1"/>
          <p:nvPr>
            <p:ph type="title"/>
          </p:nvPr>
        </p:nvSpPr>
        <p:spPr>
          <a:xfrm>
            <a:off x="914400" y="276025"/>
            <a:ext cx="7928400" cy="67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90566"/>
              <a:buNone/>
            </a:pPr>
            <a:r>
              <a:rPr lang="fr-FR" sz="2650"/>
              <a:t>Diagrammes de séquences</a:t>
            </a:r>
            <a:endParaRPr sz="2650"/>
          </a:p>
          <a:p>
            <a:pPr indent="0" lvl="0" marL="0" rtl="0" algn="l">
              <a:lnSpc>
                <a:spcPct val="100000"/>
              </a:lnSpc>
              <a:spcBef>
                <a:spcPts val="0"/>
              </a:spcBef>
              <a:spcAft>
                <a:spcPts val="0"/>
              </a:spcAft>
              <a:buSzPct val="103596"/>
              <a:buNone/>
            </a:pPr>
            <a:r>
              <a:rPr lang="fr-FR" sz="2316"/>
              <a:t>Opérateurs d’interprétation de la séquence</a:t>
            </a:r>
            <a:endParaRPr sz="2316"/>
          </a:p>
        </p:txBody>
      </p:sp>
      <p:sp>
        <p:nvSpPr>
          <p:cNvPr id="828" name="Google Shape;828;g30542eeb867_0_175"/>
          <p:cNvSpPr txBox="1"/>
          <p:nvPr>
            <p:ph idx="1" type="body"/>
          </p:nvPr>
        </p:nvSpPr>
        <p:spPr>
          <a:xfrm>
            <a:off x="304400" y="1023950"/>
            <a:ext cx="8535300" cy="4207200"/>
          </a:xfrm>
          <a:prstGeom prst="rect">
            <a:avLst/>
          </a:prstGeom>
          <a:noFill/>
          <a:ln>
            <a:noFill/>
          </a:ln>
        </p:spPr>
        <p:txBody>
          <a:bodyPr anchorCtr="0" anchor="t" bIns="45700" lIns="91425" spcFirstLastPara="1" rIns="91425" wrap="square" tIns="45700">
            <a:normAutofit lnSpcReduction="10000"/>
          </a:bodyPr>
          <a:lstStyle/>
          <a:p>
            <a:pPr indent="-342900" lvl="0" marL="457200" rtl="0" algn="l">
              <a:spcBef>
                <a:spcPts val="0"/>
              </a:spcBef>
              <a:spcAft>
                <a:spcPts val="0"/>
              </a:spcAft>
              <a:buSzPts val="1800"/>
              <a:buChar char="●"/>
            </a:pPr>
            <a:r>
              <a:rPr b="1" lang="fr-FR"/>
              <a:t>consider : </a:t>
            </a:r>
            <a:r>
              <a:rPr lang="fr-FR"/>
              <a:t>Spécifie une liste des messages que ce fragment décrit. D’autres messages peuvent se produire dans le système en cours d’exécution, mais ils ne sont pas significatifs quant aux objectifs de cette description.</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b="1" lang="fr-FR"/>
              <a:t>ignore : </a:t>
            </a:r>
            <a:r>
              <a:rPr lang="fr-FR"/>
              <a:t>Liste des messages que ce fragment ne décrit pas. Ils peuvent se produire dans le système en cours d’exécution, mais ils ne sont pas significatifs quant aux objectifs de cette description.</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b="1" lang="fr-FR"/>
              <a:t>assert : </a:t>
            </a:r>
            <a:r>
              <a:rPr lang="fr-FR"/>
              <a:t>Le fragment d’opérande spécifie les seules séquences valides. Généralement utilisé dans un fragment Consider ou Ignore.</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b="1" lang="fr-FR"/>
              <a:t>neg : </a:t>
            </a:r>
            <a:r>
              <a:rPr lang="fr-FR"/>
              <a:t>La séquence affichée dans ce fragment ne doit pas se produire. Généralement utilisé dans un fragment Consider ou Ignore.</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b="1" lang="fr-FR"/>
              <a:t>ref :  </a:t>
            </a:r>
            <a:r>
              <a:rPr lang="fr-FR"/>
              <a:t>permet d’indiquer la réutilisation d’un diagramme de séquences défini ailleurs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2016-12-19T13:50:22Z</dcterms:created>
  <dc:creator>Diane diane</dc:creator>
</cp:coreProperties>
</file>